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19"/>
  </p:notesMasterIdLst>
  <p:handoutMasterIdLst>
    <p:handoutMasterId r:id="rId20"/>
  </p:handoutMasterIdLst>
  <p:sldIdLst>
    <p:sldId id="297" r:id="rId2"/>
    <p:sldId id="550" r:id="rId3"/>
    <p:sldId id="551" r:id="rId4"/>
    <p:sldId id="553" r:id="rId5"/>
    <p:sldId id="545" r:id="rId6"/>
    <p:sldId id="559" r:id="rId7"/>
    <p:sldId id="558" r:id="rId8"/>
    <p:sldId id="546" r:id="rId9"/>
    <p:sldId id="562" r:id="rId10"/>
    <p:sldId id="563" r:id="rId11"/>
    <p:sldId id="564" r:id="rId12"/>
    <p:sldId id="565" r:id="rId13"/>
    <p:sldId id="560" r:id="rId14"/>
    <p:sldId id="561" r:id="rId15"/>
    <p:sldId id="547" r:id="rId16"/>
    <p:sldId id="548" r:id="rId17"/>
    <p:sldId id="549" r:id="rId18"/>
  </p:sldIdLst>
  <p:sldSz cx="9144000" cy="6858000" type="screen4x3"/>
  <p:notesSz cx="7315200" cy="9601200"/>
  <p:defaultTextStyle>
    <a:defPPr>
      <a:defRPr lang="en-US"/>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FFFF"/>
    <a:srgbClr val="FFFF00"/>
    <a:srgbClr val="3333CC"/>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85" autoAdjust="0"/>
    <p:restoredTop sz="73445" autoAdjust="0"/>
  </p:normalViewPr>
  <p:slideViewPr>
    <p:cSldViewPr>
      <p:cViewPr>
        <p:scale>
          <a:sx n="70" d="100"/>
          <a:sy n="70" d="100"/>
        </p:scale>
        <p:origin x="-1632" y="-180"/>
      </p:cViewPr>
      <p:guideLst>
        <p:guide orient="horz" pos="4319"/>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636" y="-78"/>
      </p:cViewPr>
      <p:guideLst>
        <p:guide orient="horz" pos="3024"/>
        <p:guide pos="2304"/>
      </p:guideLst>
    </p:cSldViewPr>
  </p:notesViewPr>
  <p:gridSpacing cx="75895" cy="7589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4146"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p>
        </p:txBody>
      </p:sp>
      <p:sp>
        <p:nvSpPr>
          <p:cNvPr id="134147"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vl1pPr>
          </a:lstStyle>
          <a:p>
            <a:endParaRPr lang="en-US"/>
          </a:p>
        </p:txBody>
      </p:sp>
      <p:sp>
        <p:nvSpPr>
          <p:cNvPr id="134148"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p>
        </p:txBody>
      </p:sp>
      <p:sp>
        <p:nvSpPr>
          <p:cNvPr id="134149"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vl1pPr>
          </a:lstStyle>
          <a:p>
            <a:fld id="{78ABA2CA-EBD3-4EDF-AB1A-A7B60E3CA5C2}" type="slidenum">
              <a:rPr lang="en-US"/>
              <a:pPr/>
              <a:t>‹#›</a:t>
            </a:fld>
            <a:endParaRPr lang="en-US"/>
          </a:p>
        </p:txBody>
      </p:sp>
    </p:spTree>
    <p:extLst>
      <p:ext uri="{BB962C8B-B14F-4D97-AF65-F5344CB8AC3E}">
        <p14:creationId xmlns:p14="http://schemas.microsoft.com/office/powerpoint/2010/main" val="29441303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p>
        </p:txBody>
      </p:sp>
      <p:sp>
        <p:nvSpPr>
          <p:cNvPr id="10243"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vl1pPr>
          </a:lstStyle>
          <a:p>
            <a:endParaRPr lang="en-US"/>
          </a:p>
        </p:txBody>
      </p:sp>
      <p:sp>
        <p:nvSpPr>
          <p:cNvPr id="1024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10245"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46"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p>
        </p:txBody>
      </p:sp>
      <p:sp>
        <p:nvSpPr>
          <p:cNvPr id="10247"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vl1pPr>
          </a:lstStyle>
          <a:p>
            <a:fld id="{CBD7371E-195D-4AE4-98D0-904A45A8F290}" type="slidenum">
              <a:rPr lang="en-US"/>
              <a:pPr/>
              <a:t>‹#›</a:t>
            </a:fld>
            <a:endParaRPr lang="en-US"/>
          </a:p>
        </p:txBody>
      </p:sp>
    </p:spTree>
    <p:extLst>
      <p:ext uri="{BB962C8B-B14F-4D97-AF65-F5344CB8AC3E}">
        <p14:creationId xmlns:p14="http://schemas.microsoft.com/office/powerpoint/2010/main" val="141299799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B3CD70-71A8-499F-8762-A2B99DC216CE}" type="slidenum">
              <a:rPr lang="en-US"/>
              <a:pPr/>
              <a:t>1</a:t>
            </a:fld>
            <a:endParaRPr lang="en-US"/>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xfrm>
            <a:off x="974725" y="4560888"/>
            <a:ext cx="5365750" cy="4319587"/>
          </a:xfrm>
        </p:spPr>
        <p:txBody>
          <a:bodyPr/>
          <a:lstStyle/>
          <a:p>
            <a:endParaRPr lang="en-US" b="0" i="0" smtClean="0"/>
          </a:p>
          <a:p>
            <a:r>
              <a:rPr lang="en-US" b="0" i="0" baseline="0" smtClean="0"/>
              <a:t>.</a:t>
            </a:r>
            <a:endParaRPr lang="en-US" b="0" i="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3339E25C-0F3C-4025-9F14-8738F9679D84}" type="slidenum">
              <a:rPr lang="en-US"/>
              <a:pPr/>
              <a:t>4</a:t>
            </a:fld>
            <a:endParaRPr lang="en-US"/>
          </a:p>
        </p:txBody>
      </p:sp>
      <p:sp>
        <p:nvSpPr>
          <p:cNvPr id="185346" name="Slide Image Placeholder 1"/>
          <p:cNvSpPr>
            <a:spLocks noGrp="1" noRot="1" noChangeAspect="1" noTextEdit="1"/>
          </p:cNvSpPr>
          <p:nvPr>
            <p:ph type="sldImg"/>
          </p:nvPr>
        </p:nvSpPr>
        <p:spPr>
          <a:ln/>
        </p:spPr>
      </p:sp>
      <p:sp>
        <p:nvSpPr>
          <p:cNvPr id="185347" name="Notes Placeholder 2"/>
          <p:cNvSpPr>
            <a:spLocks noGrp="1"/>
          </p:cNvSpPr>
          <p:nvPr>
            <p:ph type="body" idx="1"/>
          </p:nvPr>
        </p:nvSpPr>
        <p:spPr/>
        <p:txBody>
          <a:bodyPr/>
          <a:lstStyle/>
          <a:p>
            <a:pPr defTabSz="483306">
              <a:spcBef>
                <a:spcPct val="0"/>
              </a:spcBef>
            </a:pPr>
            <a:endParaRPr lang="en-US" dirty="0"/>
          </a:p>
        </p:txBody>
      </p:sp>
      <p:sp>
        <p:nvSpPr>
          <p:cNvPr id="10244" name="Slide Number Placeholder 3"/>
          <p:cNvSpPr txBox="1">
            <a:spLocks noGrp="1"/>
          </p:cNvSpPr>
          <p:nvPr/>
        </p:nvSpPr>
        <p:spPr bwMode="auto">
          <a:xfrm>
            <a:off x="4143588" y="9119474"/>
            <a:ext cx="3169920" cy="480060"/>
          </a:xfrm>
          <a:prstGeom prst="rect">
            <a:avLst/>
          </a:prstGeom>
          <a:noFill/>
          <a:ln>
            <a:miter lim="800000"/>
            <a:headEnd/>
            <a:tailEnd/>
          </a:ln>
        </p:spPr>
        <p:txBody>
          <a:bodyPr lIns="96661" tIns="48331" rIns="96661" bIns="48331" anchor="b"/>
          <a:lstStyle/>
          <a:p>
            <a:pPr algn="r" defTabSz="483306"/>
            <a:fld id="{1207B2E6-9EF9-4770-9552-157E4050E204}" type="slidenum">
              <a:rPr lang="en-US" sz="1300">
                <a:latin typeface="Calibri" pitchFamily="34" charset="0"/>
                <a:ea typeface="ＭＳ Ｐゴシック" pitchFamily="-106" charset="-128"/>
              </a:rPr>
              <a:pPr algn="r" defTabSz="483306"/>
              <a:t>4</a:t>
            </a:fld>
            <a:endParaRPr lang="en-US" sz="1300">
              <a:latin typeface="Calibri" pitchFamily="34" charset="0"/>
              <a:ea typeface="ＭＳ Ｐゴシック" pitchFamily="-106"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id-ID" dirty="0" smtClean="0"/>
              <a:t>We used</a:t>
            </a:r>
            <a:r>
              <a:rPr lang="id-ID" baseline="0" dirty="0" smtClean="0"/>
              <a:t> 3 types of data to assess the effectiveness of the MER MCA  (decide what you are going to call it and have one consistent term throughout the talk)</a:t>
            </a:r>
          </a:p>
          <a:p>
            <a:endParaRPr lang="id-ID" baseline="0" dirty="0" smtClean="0"/>
          </a:p>
          <a:p>
            <a:r>
              <a:rPr lang="id-ID" baseline="0" dirty="0" smtClean="0"/>
              <a:t>Make sure you make it clear that you are comparing sites that are comparable ie similar habitat and exposure in this analysis.</a:t>
            </a:r>
            <a:endParaRPr lang="en-US" dirty="0"/>
          </a:p>
        </p:txBody>
      </p:sp>
      <p:sp>
        <p:nvSpPr>
          <p:cNvPr id="4" name="Slide Number Placeholder 3"/>
          <p:cNvSpPr>
            <a:spLocks noGrp="1"/>
          </p:cNvSpPr>
          <p:nvPr>
            <p:ph type="sldNum" sz="quarter" idx="10"/>
          </p:nvPr>
        </p:nvSpPr>
        <p:spPr/>
        <p:txBody>
          <a:bodyPr/>
          <a:lstStyle/>
          <a:p>
            <a:fld id="{CBD7371E-195D-4AE4-98D0-904A45A8F290}"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its</a:t>
            </a:r>
            <a:r>
              <a:rPr lang="en-US" baseline="0" dirty="0" smtClean="0"/>
              <a:t> heart, the campaign is </a:t>
            </a:r>
            <a:r>
              <a:rPr lang="en-US" sz="1300" dirty="0"/>
              <a:t>designed to broaden the constituency for conservation, which is one of the three global solutions that conservation leadership has identified.</a:t>
            </a:r>
          </a:p>
          <a:p>
            <a:endParaRPr lang="en-US" sz="1300" dirty="0"/>
          </a:p>
          <a:p>
            <a:pPr defTabSz="483306" fontAlgn="auto">
              <a:spcBef>
                <a:spcPts val="0"/>
              </a:spcBef>
              <a:spcAft>
                <a:spcPts val="0"/>
              </a:spcAft>
              <a:defRPr/>
            </a:pPr>
            <a:r>
              <a:rPr lang="en-US" sz="1300" dirty="0"/>
              <a:t>Additionally, as noted above, the heightened </a:t>
            </a:r>
            <a:r>
              <a:rPr lang="en-US" sz="1300" b="1" dirty="0"/>
              <a:t>awareness </a:t>
            </a:r>
            <a:r>
              <a:rPr lang="en-US" sz="1300" dirty="0"/>
              <a:t>of the Conservancy will help establish our </a:t>
            </a:r>
            <a:r>
              <a:rPr lang="en-US" sz="1300" b="1" dirty="0"/>
              <a:t>reputation </a:t>
            </a:r>
            <a:r>
              <a:rPr lang="en-US" sz="1300" dirty="0"/>
              <a:t>as a significant player among all audiences, which will help us to </a:t>
            </a:r>
            <a:r>
              <a:rPr lang="en-US" sz="1300" b="1" dirty="0"/>
              <a:t>influence </a:t>
            </a:r>
            <a:r>
              <a:rPr lang="en-US" sz="1300" dirty="0"/>
              <a:t>those in power, who may be in a position to impact our ability to be </a:t>
            </a:r>
            <a:r>
              <a:rPr lang="en-US" sz="1300"/>
              <a:t>successful</a:t>
            </a:r>
            <a:r>
              <a:rPr lang="en-US" sz="1300" smtClean="0"/>
              <a:t>.</a:t>
            </a:r>
          </a:p>
          <a:p>
            <a:pPr defTabSz="483306" fontAlgn="auto">
              <a:spcBef>
                <a:spcPts val="0"/>
              </a:spcBef>
              <a:spcAft>
                <a:spcPts val="0"/>
              </a:spcAft>
              <a:defRPr/>
            </a:pPr>
            <a:endParaRPr lang="en-US" sz="1300" smtClean="0"/>
          </a:p>
          <a:p>
            <a:pPr marL="0" marR="0" indent="0" algn="l" defTabSz="483306" rtl="0" eaLnBrk="1" fontAlgn="auto" latinLnBrk="0" hangingPunct="1">
              <a:lnSpc>
                <a:spcPct val="100000"/>
              </a:lnSpc>
              <a:spcBef>
                <a:spcPts val="0"/>
              </a:spcBef>
              <a:spcAft>
                <a:spcPts val="0"/>
              </a:spcAft>
              <a:buClrTx/>
              <a:buSzTx/>
              <a:buFontTx/>
              <a:buNone/>
              <a:tabLst/>
              <a:defRPr/>
            </a:pPr>
            <a:r>
              <a:rPr lang="en-US" smtClean="0"/>
              <a:t>The Nature Conservancy has launched a multi-year </a:t>
            </a:r>
            <a:r>
              <a:rPr lang="en-US" i="1" smtClean="0"/>
              <a:t>All Hands on Earth </a:t>
            </a:r>
            <a:r>
              <a:rPr lang="en-US" smtClean="0"/>
              <a:t>campaign to raise awareness and demonstrate how all elements of society can—and must—join forces and take action to safeguard the natural world on which all life depends. For the Conservancy, the Conservation Framework outlined here forms the strategic basis for how our conservation action will evolve to meet formidable challenges, test and deploy innovative solutions and serve as a catalyst for all hands to unite as active partners for a healthy and sustainable Earth.</a:t>
            </a:r>
          </a:p>
          <a:p>
            <a:pPr defTabSz="483306" fontAlgn="auto">
              <a:spcBef>
                <a:spcPts val="0"/>
              </a:spcBef>
              <a:spcAft>
                <a:spcPts val="0"/>
              </a:spcAf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3FE6C453-F550-F747-A145-42497B6659A6}" type="slidenum">
              <a:rPr lang="en-US" smtClean="0"/>
              <a:pPr/>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its</a:t>
            </a:r>
            <a:r>
              <a:rPr lang="en-US" baseline="0" dirty="0" smtClean="0"/>
              <a:t> heart, the campaign is </a:t>
            </a:r>
            <a:r>
              <a:rPr lang="en-US" sz="1300" dirty="0"/>
              <a:t>designed to broaden the constituency for conservation, which is one of the three global solutions that conservation leadership has identified.</a:t>
            </a:r>
          </a:p>
          <a:p>
            <a:endParaRPr lang="en-US" sz="1300" dirty="0"/>
          </a:p>
          <a:p>
            <a:pPr defTabSz="483306" fontAlgn="auto">
              <a:spcBef>
                <a:spcPts val="0"/>
              </a:spcBef>
              <a:spcAft>
                <a:spcPts val="0"/>
              </a:spcAft>
              <a:defRPr/>
            </a:pPr>
            <a:r>
              <a:rPr lang="en-US" sz="1300" dirty="0"/>
              <a:t>Additionally, as noted above, the heightened </a:t>
            </a:r>
            <a:r>
              <a:rPr lang="en-US" sz="1300" b="1" dirty="0"/>
              <a:t>awareness </a:t>
            </a:r>
            <a:r>
              <a:rPr lang="en-US" sz="1300" dirty="0"/>
              <a:t>of the Conservancy will help establish our </a:t>
            </a:r>
            <a:r>
              <a:rPr lang="en-US" sz="1300" b="1" dirty="0"/>
              <a:t>reputation </a:t>
            </a:r>
            <a:r>
              <a:rPr lang="en-US" sz="1300" dirty="0"/>
              <a:t>as a significant player among all audiences, which will help us to </a:t>
            </a:r>
            <a:r>
              <a:rPr lang="en-US" sz="1300" b="1" dirty="0"/>
              <a:t>influence </a:t>
            </a:r>
            <a:r>
              <a:rPr lang="en-US" sz="1300" dirty="0"/>
              <a:t>those in power, who may be in a position to impact our ability to be </a:t>
            </a:r>
            <a:r>
              <a:rPr lang="en-US" sz="1300"/>
              <a:t>successful</a:t>
            </a:r>
            <a:r>
              <a:rPr lang="en-US" sz="1300" smtClean="0"/>
              <a:t>.</a:t>
            </a:r>
          </a:p>
          <a:p>
            <a:pPr defTabSz="483306" fontAlgn="auto">
              <a:spcBef>
                <a:spcPts val="0"/>
              </a:spcBef>
              <a:spcAft>
                <a:spcPts val="0"/>
              </a:spcAft>
              <a:defRPr/>
            </a:pPr>
            <a:endParaRPr lang="en-US" sz="1300" smtClean="0"/>
          </a:p>
          <a:p>
            <a:pPr marL="0" marR="0" indent="0" algn="l" defTabSz="483306" rtl="0" eaLnBrk="1" fontAlgn="auto" latinLnBrk="0" hangingPunct="1">
              <a:lnSpc>
                <a:spcPct val="100000"/>
              </a:lnSpc>
              <a:spcBef>
                <a:spcPts val="0"/>
              </a:spcBef>
              <a:spcAft>
                <a:spcPts val="0"/>
              </a:spcAft>
              <a:buClrTx/>
              <a:buSzTx/>
              <a:buFontTx/>
              <a:buNone/>
              <a:tabLst/>
              <a:defRPr/>
            </a:pPr>
            <a:r>
              <a:rPr lang="en-US" smtClean="0"/>
              <a:t>The Nature Conservancy has launched a multi-year </a:t>
            </a:r>
            <a:r>
              <a:rPr lang="en-US" i="1" smtClean="0"/>
              <a:t>All Hands on Earth </a:t>
            </a:r>
            <a:r>
              <a:rPr lang="en-US" smtClean="0"/>
              <a:t>campaign to raise awareness and demonstrate how all elements of society can—and must—join forces and take action to safeguard the natural world on which all life depends. For the Conservancy, the Conservation Framework outlined here forms the strategic basis for how our conservation action will evolve to meet formidable challenges, test and deploy innovative solutions and serve as a catalyst for all hands to unite as active partners for a healthy and sustainable Earth.</a:t>
            </a:r>
          </a:p>
          <a:p>
            <a:pPr defTabSz="483306" fontAlgn="auto">
              <a:spcBef>
                <a:spcPts val="0"/>
              </a:spcBef>
              <a:spcAft>
                <a:spcPts val="0"/>
              </a:spcAf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3FE6C453-F550-F747-A145-42497B6659A6}" type="slidenum">
              <a:rPr lang="en-US" smtClean="0"/>
              <a:pPr/>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its</a:t>
            </a:r>
            <a:r>
              <a:rPr lang="en-US" baseline="0" dirty="0" smtClean="0"/>
              <a:t> heart, the campaign is </a:t>
            </a:r>
            <a:r>
              <a:rPr lang="en-US" sz="1300" dirty="0"/>
              <a:t>designed to broaden the constituency for conservation, which is one of the three global solutions that conservation leadership has identified.</a:t>
            </a:r>
          </a:p>
          <a:p>
            <a:endParaRPr lang="en-US" sz="1300" dirty="0"/>
          </a:p>
          <a:p>
            <a:pPr defTabSz="483306" fontAlgn="auto">
              <a:spcBef>
                <a:spcPts val="0"/>
              </a:spcBef>
              <a:spcAft>
                <a:spcPts val="0"/>
              </a:spcAft>
              <a:defRPr/>
            </a:pPr>
            <a:r>
              <a:rPr lang="en-US" sz="1300" dirty="0"/>
              <a:t>Additionally, as noted above, the heightened </a:t>
            </a:r>
            <a:r>
              <a:rPr lang="en-US" sz="1300" b="1" dirty="0"/>
              <a:t>awareness </a:t>
            </a:r>
            <a:r>
              <a:rPr lang="en-US" sz="1300" dirty="0"/>
              <a:t>of the Conservancy will help establish our </a:t>
            </a:r>
            <a:r>
              <a:rPr lang="en-US" sz="1300" b="1" dirty="0"/>
              <a:t>reputation </a:t>
            </a:r>
            <a:r>
              <a:rPr lang="en-US" sz="1300" dirty="0"/>
              <a:t>as a significant player among all audiences, which will help us to </a:t>
            </a:r>
            <a:r>
              <a:rPr lang="en-US" sz="1300" b="1" dirty="0"/>
              <a:t>influence </a:t>
            </a:r>
            <a:r>
              <a:rPr lang="en-US" sz="1300" dirty="0"/>
              <a:t>those in power, who may be in a position to impact our ability to be </a:t>
            </a:r>
            <a:r>
              <a:rPr lang="en-US" sz="1300"/>
              <a:t>successful</a:t>
            </a:r>
            <a:r>
              <a:rPr lang="en-US" sz="1300" smtClean="0"/>
              <a:t>.</a:t>
            </a:r>
          </a:p>
          <a:p>
            <a:pPr defTabSz="483306" fontAlgn="auto">
              <a:spcBef>
                <a:spcPts val="0"/>
              </a:spcBef>
              <a:spcAft>
                <a:spcPts val="0"/>
              </a:spcAft>
              <a:defRPr/>
            </a:pPr>
            <a:endParaRPr lang="en-US" sz="1300" smtClean="0"/>
          </a:p>
          <a:p>
            <a:pPr marL="0" marR="0" indent="0" algn="l" defTabSz="483306" rtl="0" eaLnBrk="1" fontAlgn="auto" latinLnBrk="0" hangingPunct="1">
              <a:lnSpc>
                <a:spcPct val="100000"/>
              </a:lnSpc>
              <a:spcBef>
                <a:spcPts val="0"/>
              </a:spcBef>
              <a:spcAft>
                <a:spcPts val="0"/>
              </a:spcAft>
              <a:buClrTx/>
              <a:buSzTx/>
              <a:buFontTx/>
              <a:buNone/>
              <a:tabLst/>
              <a:defRPr/>
            </a:pPr>
            <a:r>
              <a:rPr lang="en-US" smtClean="0"/>
              <a:t>The Nature Conservancy has launched a multi-year </a:t>
            </a:r>
            <a:r>
              <a:rPr lang="en-US" i="1" smtClean="0"/>
              <a:t>All Hands on Earth </a:t>
            </a:r>
            <a:r>
              <a:rPr lang="en-US" smtClean="0"/>
              <a:t>campaign to raise awareness and demonstrate how all elements of society can—and must—join forces and take action to safeguard the natural world on which all life depends. For the Conservancy, the Conservation Framework outlined here forms the strategic basis for how our conservation action will evolve to meet formidable challenges, test and deploy innovative solutions and serve as a catalyst for all hands to unite as active partners for a healthy and sustainable Earth.</a:t>
            </a:r>
          </a:p>
          <a:p>
            <a:pPr defTabSz="483306" fontAlgn="auto">
              <a:spcBef>
                <a:spcPts val="0"/>
              </a:spcBef>
              <a:spcAft>
                <a:spcPts val="0"/>
              </a:spcAf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3FE6C453-F550-F747-A145-42497B6659A6}" type="slidenum">
              <a:rPr lang="en-US" smtClean="0"/>
              <a:pPr/>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its</a:t>
            </a:r>
            <a:r>
              <a:rPr lang="en-US" baseline="0" dirty="0" smtClean="0"/>
              <a:t> heart, the campaign is </a:t>
            </a:r>
            <a:r>
              <a:rPr lang="en-US" sz="1300" dirty="0"/>
              <a:t>designed to broaden the constituency for conservation, which is one of the three global solutions that conservation leadership has identified.</a:t>
            </a:r>
          </a:p>
          <a:p>
            <a:endParaRPr lang="en-US" sz="1300" dirty="0"/>
          </a:p>
          <a:p>
            <a:pPr defTabSz="483306" fontAlgn="auto">
              <a:spcBef>
                <a:spcPts val="0"/>
              </a:spcBef>
              <a:spcAft>
                <a:spcPts val="0"/>
              </a:spcAft>
              <a:defRPr/>
            </a:pPr>
            <a:r>
              <a:rPr lang="en-US" sz="1300" dirty="0"/>
              <a:t>Additionally, as noted above, the heightened </a:t>
            </a:r>
            <a:r>
              <a:rPr lang="en-US" sz="1300" b="1" dirty="0"/>
              <a:t>awareness </a:t>
            </a:r>
            <a:r>
              <a:rPr lang="en-US" sz="1300" dirty="0"/>
              <a:t>of the Conservancy will help establish our </a:t>
            </a:r>
            <a:r>
              <a:rPr lang="en-US" sz="1300" b="1" dirty="0"/>
              <a:t>reputation </a:t>
            </a:r>
            <a:r>
              <a:rPr lang="en-US" sz="1300" dirty="0"/>
              <a:t>as a significant player among all audiences, which will help us to </a:t>
            </a:r>
            <a:r>
              <a:rPr lang="en-US" sz="1300" b="1" dirty="0"/>
              <a:t>influence </a:t>
            </a:r>
            <a:r>
              <a:rPr lang="en-US" sz="1300" dirty="0"/>
              <a:t>those in power, who may be in a position to impact our ability to be </a:t>
            </a:r>
            <a:r>
              <a:rPr lang="en-US" sz="1300"/>
              <a:t>successful</a:t>
            </a:r>
            <a:r>
              <a:rPr lang="en-US" sz="1300" smtClean="0"/>
              <a:t>.</a:t>
            </a:r>
          </a:p>
          <a:p>
            <a:pPr defTabSz="483306" fontAlgn="auto">
              <a:spcBef>
                <a:spcPts val="0"/>
              </a:spcBef>
              <a:spcAft>
                <a:spcPts val="0"/>
              </a:spcAft>
              <a:defRPr/>
            </a:pPr>
            <a:endParaRPr lang="en-US" sz="1300" smtClean="0"/>
          </a:p>
          <a:p>
            <a:pPr marL="0" marR="0" indent="0" algn="l" defTabSz="483306" rtl="0" eaLnBrk="1" fontAlgn="auto" latinLnBrk="0" hangingPunct="1">
              <a:lnSpc>
                <a:spcPct val="100000"/>
              </a:lnSpc>
              <a:spcBef>
                <a:spcPts val="0"/>
              </a:spcBef>
              <a:spcAft>
                <a:spcPts val="0"/>
              </a:spcAft>
              <a:buClrTx/>
              <a:buSzTx/>
              <a:buFontTx/>
              <a:buNone/>
              <a:tabLst/>
              <a:defRPr/>
            </a:pPr>
            <a:r>
              <a:rPr lang="en-US" smtClean="0"/>
              <a:t>The Nature Conservancy has launched a multi-year </a:t>
            </a:r>
            <a:r>
              <a:rPr lang="en-US" i="1" smtClean="0"/>
              <a:t>All Hands on Earth </a:t>
            </a:r>
            <a:r>
              <a:rPr lang="en-US" smtClean="0"/>
              <a:t>campaign to raise awareness and demonstrate how all elements of society can—and must—join forces and take action to safeguard the natural world on which all life depends. For the Conservancy, the Conservation Framework outlined here forms the strategic basis for how our conservation action will evolve to meet formidable challenges, test and deploy innovative solutions and serve as a catalyst for all hands to unite as active partners for a healthy and sustainable Earth.</a:t>
            </a:r>
          </a:p>
          <a:p>
            <a:pPr defTabSz="483306" fontAlgn="auto">
              <a:spcBef>
                <a:spcPts val="0"/>
              </a:spcBef>
              <a:spcAft>
                <a:spcPts val="0"/>
              </a:spcAf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3FE6C453-F550-F747-A145-42497B6659A6}"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333399"/>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ctrTitle"/>
          </p:nvPr>
        </p:nvSpPr>
        <p:spPr>
          <a:xfrm>
            <a:off x="0" y="5257800"/>
            <a:ext cx="9144000" cy="1066800"/>
          </a:xfrm>
          <a:solidFill>
            <a:srgbClr val="E3F2F3">
              <a:alpha val="35001"/>
            </a:srgbClr>
          </a:solidFill>
        </p:spPr>
        <p:txBody>
          <a:bodyPr/>
          <a:lstStyle>
            <a:lvl1pPr algn="r">
              <a:defRPr sz="2800" b="1" i="1">
                <a:latin typeface="NaturaCondensed" pitchFamily="2" charset="0"/>
              </a:defRPr>
            </a:lvl1pPr>
          </a:lstStyle>
          <a:p>
            <a:r>
              <a:rPr lang="en-US"/>
              <a:t>Click to editMaster title style</a:t>
            </a:r>
            <a:br>
              <a:rPr lang="en-US"/>
            </a:br>
            <a:endParaRPr lang="en-US"/>
          </a:p>
        </p:txBody>
      </p:sp>
      <p:sp>
        <p:nvSpPr>
          <p:cNvPr id="68611" name="Rectangle 3"/>
          <p:cNvSpPr>
            <a:spLocks noGrp="1" noChangeArrowheads="1"/>
          </p:cNvSpPr>
          <p:nvPr>
            <p:ph type="subTitle" sz="quarter" idx="1"/>
          </p:nvPr>
        </p:nvSpPr>
        <p:spPr>
          <a:xfrm>
            <a:off x="0" y="6324600"/>
            <a:ext cx="9144000" cy="304800"/>
          </a:xfrm>
          <a:solidFill>
            <a:schemeClr val="accent1">
              <a:alpha val="35001"/>
            </a:schemeClr>
          </a:solidFill>
        </p:spPr>
        <p:txBody>
          <a:bodyPr/>
          <a:lstStyle>
            <a:lvl1pPr marL="0" indent="0" algn="r">
              <a:buFontTx/>
              <a:buNone/>
              <a:defRPr sz="2000">
                <a:latin typeface="NaturaCondensed" pitchFamily="2" charset="0"/>
              </a:defRPr>
            </a:lvl1pPr>
          </a:lstStyle>
          <a:p>
            <a:r>
              <a:rPr lang="en-US"/>
              <a:t>Click to edit Master subtitle style</a:t>
            </a:r>
          </a:p>
        </p:txBody>
      </p:sp>
      <p:pic>
        <p:nvPicPr>
          <p:cNvPr id="68612" name="Picture 4" descr="TNCLogoPrimary_Rev_WhtCMYK"/>
          <p:cNvPicPr>
            <a:picLocks noChangeAspect="1" noChangeArrowheads="1"/>
          </p:cNvPicPr>
          <p:nvPr userDrawn="1"/>
        </p:nvPicPr>
        <p:blipFill>
          <a:blip r:embed="rId2" cstate="print"/>
          <a:srcRect/>
          <a:stretch>
            <a:fillRect/>
          </a:stretch>
        </p:blipFill>
        <p:spPr bwMode="auto">
          <a:xfrm>
            <a:off x="152400" y="217488"/>
            <a:ext cx="2438400" cy="1230312"/>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F70DE245-0814-4198-A670-738A96404D88}"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1A1ACAE2-14FD-40FB-8A27-B837C83A5DDB}"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743200" y="1600200"/>
            <a:ext cx="30099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905500" y="1600200"/>
            <a:ext cx="30099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E7D23414-4277-4936-8A44-5DFE22A7CC9D}"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FF262F98-E545-4B0E-9BC1-5CA54EE58847}"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FA007C6B-B8FF-4F55-9252-DC5DE6D45EFF}"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3D8112B5-7805-4864-913C-266C4F659C1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0B190F90-9351-4158-814A-37C04BACE228}"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6E3B6F6A-BD0A-4E9C-843C-D43EADBF58B0}"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F98CCE7A-68ED-463F-8410-0ADA60A3B9A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43800" y="0"/>
            <a:ext cx="1600200" cy="6477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743200" y="0"/>
            <a:ext cx="4648200" cy="6477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C50CA325-0E09-4592-9AE6-7D0094ADE2E4}"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2743200" y="0"/>
            <a:ext cx="6400800" cy="647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Slide Number Placeholder 2"/>
          <p:cNvSpPr>
            <a:spLocks noGrp="1"/>
          </p:cNvSpPr>
          <p:nvPr>
            <p:ph type="sldNum" sz="quarter" idx="10"/>
          </p:nvPr>
        </p:nvSpPr>
        <p:spPr>
          <a:xfrm>
            <a:off x="7772400" y="6537325"/>
            <a:ext cx="1143000" cy="320675"/>
          </a:xfrm>
        </p:spPr>
        <p:txBody>
          <a:bodyPr/>
          <a:lstStyle>
            <a:lvl1pPr>
              <a:defRPr/>
            </a:lvl1pPr>
          </a:lstStyle>
          <a:p>
            <a:fld id="{E043D719-1C1D-4930-81E8-AFF21262239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5387"/>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body" idx="1"/>
          </p:nvPr>
        </p:nvSpPr>
        <p:spPr bwMode="auto">
          <a:xfrm>
            <a:off x="2743200" y="1600200"/>
            <a:ext cx="6172200" cy="4876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7587" name="Rectangle 3"/>
          <p:cNvSpPr>
            <a:spLocks noGrp="1" noChangeArrowheads="1"/>
          </p:cNvSpPr>
          <p:nvPr>
            <p:ph type="sldNum" sz="quarter" idx="4"/>
          </p:nvPr>
        </p:nvSpPr>
        <p:spPr bwMode="auto">
          <a:xfrm>
            <a:off x="7772400" y="6537325"/>
            <a:ext cx="11430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F6DFDF2F-8F3B-4EBC-9AB9-6C964E1DF5DF}" type="slidenum">
              <a:rPr lang="en-US"/>
              <a:pPr/>
              <a:t>‹#›</a:t>
            </a:fld>
            <a:endParaRPr lang="en-US"/>
          </a:p>
        </p:txBody>
      </p:sp>
      <p:pic>
        <p:nvPicPr>
          <p:cNvPr id="67588" name="Picture 4" descr="TNCLogoPrimary_RGB"/>
          <p:cNvPicPr>
            <a:picLocks noChangeAspect="1" noChangeArrowheads="1"/>
          </p:cNvPicPr>
          <p:nvPr/>
        </p:nvPicPr>
        <p:blipFill>
          <a:blip r:embed="rId14" cstate="print"/>
          <a:srcRect/>
          <a:stretch>
            <a:fillRect/>
          </a:stretch>
        </p:blipFill>
        <p:spPr bwMode="auto">
          <a:xfrm>
            <a:off x="0" y="0"/>
            <a:ext cx="2743200" cy="1371600"/>
          </a:xfrm>
          <a:prstGeom prst="rect">
            <a:avLst/>
          </a:prstGeom>
          <a:noFill/>
        </p:spPr>
      </p:pic>
      <p:sp>
        <p:nvSpPr>
          <p:cNvPr id="67589" name="Rectangle 5"/>
          <p:cNvSpPr>
            <a:spLocks noChangeArrowheads="1"/>
          </p:cNvSpPr>
          <p:nvPr/>
        </p:nvSpPr>
        <p:spPr bwMode="auto">
          <a:xfrm>
            <a:off x="2743200" y="0"/>
            <a:ext cx="6400800" cy="1371600"/>
          </a:xfrm>
          <a:prstGeom prst="rect">
            <a:avLst/>
          </a:prstGeom>
          <a:solidFill>
            <a:srgbClr val="A0C04D"/>
          </a:solidFill>
          <a:ln w="9525">
            <a:noFill/>
            <a:miter lim="800000"/>
            <a:headEnd/>
            <a:tailEnd/>
          </a:ln>
          <a:effectLst/>
        </p:spPr>
        <p:txBody>
          <a:bodyPr wrap="none" anchor="ctr"/>
          <a:lstStyle/>
          <a:p>
            <a:endParaRPr lang="en-US"/>
          </a:p>
        </p:txBody>
      </p:sp>
      <p:sp>
        <p:nvSpPr>
          <p:cNvPr id="67590" name="Rectangle 6"/>
          <p:cNvSpPr>
            <a:spLocks noGrp="1" noChangeArrowheads="1"/>
          </p:cNvSpPr>
          <p:nvPr>
            <p:ph type="title"/>
          </p:nvPr>
        </p:nvSpPr>
        <p:spPr bwMode="auto">
          <a:xfrm>
            <a:off x="2819400" y="0"/>
            <a:ext cx="6324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Lst>
  <p:timing>
    <p:tnLst>
      <p:par>
        <p:cTn id="1" dur="indefinite" restart="never" nodeType="tmRoot"/>
      </p:par>
    </p:tnLst>
  </p:timing>
  <p:txStyles>
    <p:titleStyle>
      <a:lvl1pPr algn="ctr" rtl="0" fontAlgn="base">
        <a:spcBef>
          <a:spcPct val="0"/>
        </a:spcBef>
        <a:spcAft>
          <a:spcPct val="0"/>
        </a:spcAft>
        <a:defRPr sz="3600">
          <a:solidFill>
            <a:schemeClr val="tx2"/>
          </a:solidFill>
          <a:latin typeface="+mj-lt"/>
          <a:ea typeface="+mj-ea"/>
          <a:cs typeface="+mj-cs"/>
        </a:defRPr>
      </a:lvl1pPr>
      <a:lvl2pPr algn="ctr" rtl="0" fontAlgn="base">
        <a:spcBef>
          <a:spcPct val="0"/>
        </a:spcBef>
        <a:spcAft>
          <a:spcPct val="0"/>
        </a:spcAft>
        <a:defRPr sz="3600">
          <a:solidFill>
            <a:schemeClr val="tx2"/>
          </a:solidFill>
          <a:latin typeface="Oakleaf" pitchFamily="2" charset="0"/>
        </a:defRPr>
      </a:lvl2pPr>
      <a:lvl3pPr algn="ctr" rtl="0" fontAlgn="base">
        <a:spcBef>
          <a:spcPct val="0"/>
        </a:spcBef>
        <a:spcAft>
          <a:spcPct val="0"/>
        </a:spcAft>
        <a:defRPr sz="3600">
          <a:solidFill>
            <a:schemeClr val="tx2"/>
          </a:solidFill>
          <a:latin typeface="Oakleaf" pitchFamily="2" charset="0"/>
        </a:defRPr>
      </a:lvl3pPr>
      <a:lvl4pPr algn="ctr" rtl="0" fontAlgn="base">
        <a:spcBef>
          <a:spcPct val="0"/>
        </a:spcBef>
        <a:spcAft>
          <a:spcPct val="0"/>
        </a:spcAft>
        <a:defRPr sz="3600">
          <a:solidFill>
            <a:schemeClr val="tx2"/>
          </a:solidFill>
          <a:latin typeface="Oakleaf" pitchFamily="2" charset="0"/>
        </a:defRPr>
      </a:lvl4pPr>
      <a:lvl5pPr algn="ctr" rtl="0" fontAlgn="base">
        <a:spcBef>
          <a:spcPct val="0"/>
        </a:spcBef>
        <a:spcAft>
          <a:spcPct val="0"/>
        </a:spcAft>
        <a:defRPr sz="3600">
          <a:solidFill>
            <a:schemeClr val="tx2"/>
          </a:solidFill>
          <a:latin typeface="Oakleaf" pitchFamily="2" charset="0"/>
        </a:defRPr>
      </a:lvl5pPr>
      <a:lvl6pPr marL="457200" algn="ctr" rtl="0" fontAlgn="base">
        <a:spcBef>
          <a:spcPct val="0"/>
        </a:spcBef>
        <a:spcAft>
          <a:spcPct val="0"/>
        </a:spcAft>
        <a:defRPr sz="3600">
          <a:solidFill>
            <a:schemeClr val="tx2"/>
          </a:solidFill>
          <a:latin typeface="Oakleaf" pitchFamily="2" charset="0"/>
        </a:defRPr>
      </a:lvl6pPr>
      <a:lvl7pPr marL="914400" algn="ctr" rtl="0" fontAlgn="base">
        <a:spcBef>
          <a:spcPct val="0"/>
        </a:spcBef>
        <a:spcAft>
          <a:spcPct val="0"/>
        </a:spcAft>
        <a:defRPr sz="3600">
          <a:solidFill>
            <a:schemeClr val="tx2"/>
          </a:solidFill>
          <a:latin typeface="Oakleaf" pitchFamily="2" charset="0"/>
        </a:defRPr>
      </a:lvl7pPr>
      <a:lvl8pPr marL="1371600" algn="ctr" rtl="0" fontAlgn="base">
        <a:spcBef>
          <a:spcPct val="0"/>
        </a:spcBef>
        <a:spcAft>
          <a:spcPct val="0"/>
        </a:spcAft>
        <a:defRPr sz="3600">
          <a:solidFill>
            <a:schemeClr val="tx2"/>
          </a:solidFill>
          <a:latin typeface="Oakleaf" pitchFamily="2" charset="0"/>
        </a:defRPr>
      </a:lvl8pPr>
      <a:lvl9pPr marL="1828800" algn="ctr" rtl="0" fontAlgn="base">
        <a:spcBef>
          <a:spcPct val="0"/>
        </a:spcBef>
        <a:spcAft>
          <a:spcPct val="0"/>
        </a:spcAft>
        <a:defRPr sz="3600">
          <a:solidFill>
            <a:schemeClr val="tx2"/>
          </a:solidFill>
          <a:latin typeface="Oakleaf" pitchFamily="2" charset="0"/>
        </a:defRPr>
      </a:lvl9pPr>
    </p:titleStyle>
    <p:bodyStyle>
      <a:lvl1pPr marL="342900" indent="-342900" algn="l" rtl="0" fontAlgn="base">
        <a:spcBef>
          <a:spcPct val="20000"/>
        </a:spcBef>
        <a:spcAft>
          <a:spcPct val="0"/>
        </a:spcAft>
        <a:buChar char="•"/>
        <a:defRPr sz="3200">
          <a:solidFill>
            <a:schemeClr val="bg1"/>
          </a:solidFill>
          <a:latin typeface="+mn-lt"/>
          <a:ea typeface="+mn-ea"/>
          <a:cs typeface="+mn-cs"/>
        </a:defRPr>
      </a:lvl1pPr>
      <a:lvl2pPr marL="742950" indent="-285750" algn="l" rtl="0" fontAlgn="base">
        <a:spcBef>
          <a:spcPct val="20000"/>
        </a:spcBef>
        <a:spcAft>
          <a:spcPct val="0"/>
        </a:spcAft>
        <a:buChar char="–"/>
        <a:defRPr sz="2800">
          <a:solidFill>
            <a:schemeClr val="bg1"/>
          </a:solidFill>
          <a:latin typeface="+mn-lt"/>
        </a:defRPr>
      </a:lvl2pPr>
      <a:lvl3pPr marL="1143000" indent="-228600" algn="l" rtl="0" fontAlgn="base">
        <a:spcBef>
          <a:spcPct val="20000"/>
        </a:spcBef>
        <a:spcAft>
          <a:spcPct val="0"/>
        </a:spcAft>
        <a:buChar char="•"/>
        <a:defRPr sz="2400">
          <a:solidFill>
            <a:schemeClr val="bg1"/>
          </a:solidFill>
          <a:latin typeface="+mn-lt"/>
        </a:defRPr>
      </a:lvl3pPr>
      <a:lvl4pPr marL="1600200" indent="-228600" algn="l" rtl="0" fontAlgn="base">
        <a:spcBef>
          <a:spcPct val="20000"/>
        </a:spcBef>
        <a:spcAft>
          <a:spcPct val="0"/>
        </a:spcAft>
        <a:buChar char="–"/>
        <a:defRPr sz="2000">
          <a:solidFill>
            <a:schemeClr val="bg1"/>
          </a:solidFill>
          <a:latin typeface="+mn-lt"/>
        </a:defRPr>
      </a:lvl4pPr>
      <a:lvl5pPr marL="2057400" indent="-228600" algn="l" rtl="0" fontAlgn="base">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bg1"/>
          </a:solidFill>
          <a:latin typeface="+mn-lt"/>
        </a:defRPr>
      </a:lvl6pPr>
      <a:lvl7pPr marL="2971800" indent="-228600" algn="l" rtl="0" fontAlgn="base">
        <a:spcBef>
          <a:spcPct val="20000"/>
        </a:spcBef>
        <a:spcAft>
          <a:spcPct val="0"/>
        </a:spcAft>
        <a:buChar char="»"/>
        <a:defRPr sz="2000">
          <a:solidFill>
            <a:schemeClr val="bg1"/>
          </a:solidFill>
          <a:latin typeface="+mn-lt"/>
        </a:defRPr>
      </a:lvl7pPr>
      <a:lvl8pPr marL="3429000" indent="-228600" algn="l" rtl="0" fontAlgn="base">
        <a:spcBef>
          <a:spcPct val="20000"/>
        </a:spcBef>
        <a:spcAft>
          <a:spcPct val="0"/>
        </a:spcAft>
        <a:buChar char="»"/>
        <a:defRPr sz="2000">
          <a:solidFill>
            <a:schemeClr val="bg1"/>
          </a:solidFill>
          <a:latin typeface="+mn-lt"/>
        </a:defRPr>
      </a:lvl8pPr>
      <a:lvl9pPr marL="3886200" indent="-228600" algn="l" rtl="0" fontAlgn="base">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4.wmf"/></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image" Target="../media/image12.emf"/></Relationships>
</file>

<file path=ppt/slides/_rels/slide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17.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4"/>
          <p:cNvSpPr>
            <a:spLocks noChangeArrowheads="1"/>
          </p:cNvSpPr>
          <p:nvPr/>
        </p:nvSpPr>
        <p:spPr bwMode="auto">
          <a:xfrm>
            <a:off x="38369" y="5663565"/>
            <a:ext cx="9078706" cy="867930"/>
          </a:xfrm>
          <a:prstGeom prst="rect">
            <a:avLst/>
          </a:prstGeom>
          <a:noFill/>
          <a:ln w="9525">
            <a:noFill/>
            <a:miter lim="800000"/>
            <a:headEnd/>
            <a:tailEnd/>
          </a:ln>
          <a:effectLst/>
        </p:spPr>
        <p:txBody>
          <a:bodyPr wrap="square">
            <a:spAutoFit/>
          </a:bodyPr>
          <a:lstStyle/>
          <a:p>
            <a:pPr algn="r" eaLnBrk="0" hangingPunct="0">
              <a:lnSpc>
                <a:spcPct val="95000"/>
              </a:lnSpc>
              <a:spcBef>
                <a:spcPct val="20000"/>
              </a:spcBef>
            </a:pPr>
            <a:r>
              <a:rPr lang="en-US" sz="2400" dirty="0">
                <a:solidFill>
                  <a:schemeClr val="bg1"/>
                </a:solidFill>
                <a:latin typeface="Arial" pitchFamily="34" charset="0"/>
                <a:cs typeface="Arial" pitchFamily="34" charset="0"/>
              </a:rPr>
              <a:t>Purwanto, Muhajir, Joanne </a:t>
            </a:r>
            <a:r>
              <a:rPr lang="en-US" sz="2400" dirty="0" smtClean="0">
                <a:solidFill>
                  <a:schemeClr val="bg1"/>
                </a:solidFill>
                <a:latin typeface="Arial" pitchFamily="34" charset="0"/>
                <a:cs typeface="Arial" pitchFamily="34" charset="0"/>
              </a:rPr>
              <a:t>Wilson, Andrew Miners</a:t>
            </a:r>
            <a:r>
              <a:rPr lang="en-US" sz="2400" dirty="0">
                <a:solidFill>
                  <a:schemeClr val="bg1"/>
                </a:solidFill>
                <a:latin typeface="Arial" pitchFamily="34" charset="0"/>
                <a:cs typeface="Arial" pitchFamily="34" charset="0"/>
              </a:rPr>
              <a:t>, </a:t>
            </a:r>
            <a:endParaRPr lang="en-US" sz="2400" dirty="0" smtClean="0">
              <a:solidFill>
                <a:schemeClr val="bg1"/>
              </a:solidFill>
              <a:latin typeface="Arial" pitchFamily="34" charset="0"/>
              <a:cs typeface="Arial" pitchFamily="34" charset="0"/>
            </a:endParaRPr>
          </a:p>
          <a:p>
            <a:pPr algn="r" eaLnBrk="0" hangingPunct="0">
              <a:lnSpc>
                <a:spcPct val="95000"/>
              </a:lnSpc>
              <a:spcBef>
                <a:spcPct val="20000"/>
              </a:spcBef>
            </a:pPr>
            <a:r>
              <a:rPr lang="en-US" sz="2400" dirty="0" smtClean="0">
                <a:solidFill>
                  <a:schemeClr val="bg1"/>
                </a:solidFill>
                <a:latin typeface="Arial" pitchFamily="34" charset="0"/>
                <a:cs typeface="Arial" pitchFamily="34" charset="0"/>
              </a:rPr>
              <a:t>Jay </a:t>
            </a:r>
            <a:r>
              <a:rPr lang="en-US" sz="2400" dirty="0">
                <a:solidFill>
                  <a:schemeClr val="bg1"/>
                </a:solidFill>
                <a:latin typeface="Arial" pitchFamily="34" charset="0"/>
                <a:cs typeface="Arial" pitchFamily="34" charset="0"/>
              </a:rPr>
              <a:t>Udelhoven </a:t>
            </a:r>
            <a:r>
              <a:rPr lang="en-US" sz="2400" dirty="0" smtClean="0">
                <a:solidFill>
                  <a:schemeClr val="bg1"/>
                </a:solidFill>
                <a:latin typeface="Arial" pitchFamily="34" charset="0"/>
                <a:cs typeface="Arial" pitchFamily="34" charset="0"/>
              </a:rPr>
              <a:t>and Sangeeta Mangubhai </a:t>
            </a:r>
          </a:p>
        </p:txBody>
      </p:sp>
      <p:sp>
        <p:nvSpPr>
          <p:cNvPr id="2" name="TextBox 1"/>
          <p:cNvSpPr txBox="1"/>
          <p:nvPr/>
        </p:nvSpPr>
        <p:spPr>
          <a:xfrm>
            <a:off x="473670" y="1835205"/>
            <a:ext cx="910740" cy="369332"/>
          </a:xfrm>
          <a:prstGeom prst="rect">
            <a:avLst/>
          </a:prstGeom>
          <a:noFill/>
        </p:spPr>
        <p:txBody>
          <a:bodyPr wrap="square" rtlCol="0">
            <a:spAutoFit/>
          </a:bodyPr>
          <a:lstStyle/>
          <a:p>
            <a:r>
              <a:rPr lang="en-US" dirty="0" err="1" smtClean="0"/>
              <a:t>Pics</a:t>
            </a:r>
            <a:r>
              <a:rPr lang="en-US" dirty="0" smtClean="0"/>
              <a:t>..</a:t>
            </a:r>
            <a:endParaRPr lang="en-US" dirty="0"/>
          </a:p>
        </p:txBody>
      </p:sp>
      <p:pic>
        <p:nvPicPr>
          <p:cNvPr id="5"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t="11611" b="10360"/>
          <a:stretch/>
        </p:blipFill>
        <p:spPr bwMode="auto">
          <a:xfrm>
            <a:off x="0" y="0"/>
            <a:ext cx="9144000" cy="5350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5"/>
          <p:cNvSpPr txBox="1">
            <a:spLocks noChangeArrowheads="1"/>
          </p:cNvSpPr>
          <p:nvPr/>
        </p:nvSpPr>
        <p:spPr bwMode="auto">
          <a:xfrm>
            <a:off x="2219255" y="46198"/>
            <a:ext cx="6897820" cy="2041200"/>
          </a:xfrm>
          <a:prstGeom prst="rect">
            <a:avLst/>
          </a:prstGeom>
          <a:noFill/>
          <a:ln w="9525">
            <a:noFill/>
            <a:miter lim="800000"/>
            <a:headEnd/>
            <a:tailEnd/>
          </a:ln>
          <a:effectLst/>
        </p:spPr>
        <p:txBody>
          <a:bodyPr wrap="square">
            <a:spAutoFit/>
          </a:bodyPr>
          <a:lstStyle/>
          <a:p>
            <a:pPr algn="r" eaLnBrk="0" hangingPunct="0">
              <a:lnSpc>
                <a:spcPct val="95000"/>
              </a:lnSpc>
              <a:spcBef>
                <a:spcPct val="20000"/>
              </a:spcBef>
            </a:pPr>
            <a:r>
              <a:rPr lang="en-US" sz="3200" b="1" dirty="0" smtClean="0">
                <a:solidFill>
                  <a:schemeClr val="bg1"/>
                </a:solidFill>
                <a:latin typeface="Calibri" pitchFamily="34" charset="0"/>
                <a:cs typeface="Calibri" pitchFamily="34" charset="0"/>
              </a:rPr>
              <a:t>MARINE CONSERVATION AGREEMENT: COMBATING RESOURCE DECLINE IN </a:t>
            </a:r>
          </a:p>
          <a:p>
            <a:pPr algn="r" eaLnBrk="0" hangingPunct="0">
              <a:lnSpc>
                <a:spcPct val="95000"/>
              </a:lnSpc>
              <a:spcBef>
                <a:spcPct val="20000"/>
              </a:spcBef>
            </a:pPr>
            <a:r>
              <a:rPr lang="en-US" sz="3200" b="1" dirty="0" smtClean="0">
                <a:solidFill>
                  <a:schemeClr val="bg1"/>
                </a:solidFill>
                <a:latin typeface="Calibri" pitchFamily="34" charset="0"/>
                <a:cs typeface="Calibri" pitchFamily="34" charset="0"/>
              </a:rPr>
              <a:t>RAJA AMPAT, INDONESIA</a:t>
            </a:r>
            <a:endParaRPr lang="en-US" sz="3200" b="1" i="1" dirty="0">
              <a:solidFill>
                <a:schemeClr val="bg1"/>
              </a:solidFill>
              <a:latin typeface="Calibri" pitchFamily="34" charset="0"/>
              <a:cs typeface="Calibri" pitchFamily="34" charset="0"/>
            </a:endParaRPr>
          </a:p>
          <a:p>
            <a:pPr algn="r" eaLnBrk="0" hangingPunct="0">
              <a:lnSpc>
                <a:spcPct val="25000"/>
              </a:lnSpc>
              <a:spcBef>
                <a:spcPct val="50000"/>
              </a:spcBef>
            </a:pPr>
            <a:endParaRPr lang="en-US" sz="3200" b="1" dirty="0" smtClean="0">
              <a:solidFill>
                <a:schemeClr val="bg1"/>
              </a:solidFill>
              <a:latin typeface="Calibri" pitchFamily="34" charset="0"/>
              <a:cs typeface="Calibri" pitchFamily="34" charset="0"/>
            </a:endParaRPr>
          </a:p>
        </p:txBody>
      </p:sp>
      <p:pic>
        <p:nvPicPr>
          <p:cNvPr id="7" name="Picture 14" descr="TNCLogoPrimary_2C_Blk349"/>
          <p:cNvPicPr>
            <a:picLocks noChangeAspect="1" noChangeArrowheads="1"/>
          </p:cNvPicPr>
          <p:nvPr/>
        </p:nvPicPr>
        <p:blipFill>
          <a:blip r:embed="rId4" cstate="print"/>
          <a:srcRect/>
          <a:stretch>
            <a:fillRect/>
          </a:stretch>
        </p:blipFill>
        <p:spPr bwMode="auto">
          <a:xfrm>
            <a:off x="-20113" y="0"/>
            <a:ext cx="2354471" cy="1188312"/>
          </a:xfrm>
          <a:prstGeom prst="rect">
            <a:avLst/>
          </a:prstGeom>
          <a:noFill/>
        </p:spPr>
      </p:pic>
      <p:sp>
        <p:nvSpPr>
          <p:cNvPr id="8" name="TextBox 7"/>
          <p:cNvSpPr txBox="1"/>
          <p:nvPr/>
        </p:nvSpPr>
        <p:spPr>
          <a:xfrm>
            <a:off x="38369" y="5070010"/>
            <a:ext cx="1460305" cy="246221"/>
          </a:xfrm>
          <a:prstGeom prst="rect">
            <a:avLst/>
          </a:prstGeom>
          <a:noFill/>
        </p:spPr>
        <p:txBody>
          <a:bodyPr wrap="square" rtlCol="0">
            <a:spAutoFit/>
          </a:bodyPr>
          <a:lstStyle/>
          <a:p>
            <a:pPr algn="l"/>
            <a:r>
              <a:rPr lang="en-US" sz="1000" dirty="0" smtClean="0">
                <a:solidFill>
                  <a:srgbClr val="00B0F0"/>
                </a:solidFill>
              </a:rPr>
              <a:t>Photo © MER</a:t>
            </a:r>
            <a:endParaRPr lang="en-US" sz="1000" dirty="0">
              <a:solidFill>
                <a:srgbClr val="00B0F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endParaRPr lang="en-US" smtClean="0"/>
          </a:p>
        </p:txBody>
      </p:sp>
      <p:sp>
        <p:nvSpPr>
          <p:cNvPr id="5123" name="Rectangle 3"/>
          <p:cNvSpPr>
            <a:spLocks noGrp="1" noChangeArrowheads="1"/>
          </p:cNvSpPr>
          <p:nvPr>
            <p:ph type="body" idx="1"/>
          </p:nvPr>
        </p:nvSpPr>
        <p:spPr/>
        <p:txBody>
          <a:bodyPr/>
          <a:lstStyle/>
          <a:p>
            <a:pPr eaLnBrk="1" hangingPunct="1"/>
            <a:endParaRPr lang="en-US" smtClean="0"/>
          </a:p>
        </p:txBody>
      </p:sp>
      <p:sp>
        <p:nvSpPr>
          <p:cNvPr id="5124" name="Rectangle 11"/>
          <p:cNvSpPr>
            <a:spLocks noChangeArrowheads="1"/>
          </p:cNvSpPr>
          <p:nvPr/>
        </p:nvSpPr>
        <p:spPr bwMode="auto">
          <a:xfrm>
            <a:off x="0" y="0"/>
            <a:ext cx="9144000" cy="6858000"/>
          </a:xfrm>
          <a:prstGeom prst="rect">
            <a:avLst/>
          </a:prstGeom>
          <a:solidFill>
            <a:schemeClr val="tx1"/>
          </a:solidFill>
          <a:ln w="9525">
            <a:solidFill>
              <a:schemeClr val="tx1"/>
            </a:solidFill>
            <a:miter lim="800000"/>
            <a:headEnd/>
            <a:tailEnd/>
          </a:ln>
        </p:spPr>
        <p:txBody>
          <a:bodyPr wrap="none" anchor="ctr"/>
          <a:lstStyle/>
          <a:p>
            <a:endParaRPr lang="en-US"/>
          </a:p>
        </p:txBody>
      </p:sp>
      <p:grpSp>
        <p:nvGrpSpPr>
          <p:cNvPr id="2" name="Group 5"/>
          <p:cNvGrpSpPr>
            <a:grpSpLocks/>
          </p:cNvGrpSpPr>
          <p:nvPr/>
        </p:nvGrpSpPr>
        <p:grpSpPr bwMode="auto">
          <a:xfrm>
            <a:off x="1600200" y="0"/>
            <a:ext cx="6553200" cy="6858000"/>
            <a:chOff x="1200" y="912"/>
            <a:chExt cx="2880" cy="2880"/>
          </a:xfrm>
        </p:grpSpPr>
        <p:pic>
          <p:nvPicPr>
            <p:cNvPr id="5127" name="Picture 6" descr="living planet-bi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00" y="912"/>
              <a:ext cx="2880" cy="2880"/>
            </a:xfrm>
            <a:prstGeom prst="rect">
              <a:avLst/>
            </a:prstGeom>
            <a:noFill/>
            <a:ln w="12700">
              <a:solidFill>
                <a:srgbClr val="000000"/>
              </a:solidFill>
              <a:miter lim="800000"/>
              <a:headEnd/>
              <a:tailEnd/>
            </a:ln>
          </p:spPr>
        </p:pic>
        <p:grpSp>
          <p:nvGrpSpPr>
            <p:cNvPr id="3" name="Group 7"/>
            <p:cNvGrpSpPr>
              <a:grpSpLocks/>
            </p:cNvGrpSpPr>
            <p:nvPr/>
          </p:nvGrpSpPr>
          <p:grpSpPr bwMode="auto">
            <a:xfrm>
              <a:off x="1930" y="1829"/>
              <a:ext cx="1181" cy="807"/>
              <a:chOff x="1930" y="1829"/>
              <a:chExt cx="1181" cy="807"/>
            </a:xfrm>
          </p:grpSpPr>
          <p:sp>
            <p:nvSpPr>
              <p:cNvPr id="5129" name="Freeform 8"/>
              <p:cNvSpPr>
                <a:spLocks noChangeAspect="1"/>
              </p:cNvSpPr>
              <p:nvPr/>
            </p:nvSpPr>
            <p:spPr bwMode="auto">
              <a:xfrm>
                <a:off x="1992" y="1829"/>
                <a:ext cx="1119" cy="807"/>
              </a:xfrm>
              <a:custGeom>
                <a:avLst/>
                <a:gdLst>
                  <a:gd name="T0" fmla="*/ 0 w 1119"/>
                  <a:gd name="T1" fmla="*/ 313 h 807"/>
                  <a:gd name="T2" fmla="*/ 22 w 1119"/>
                  <a:gd name="T3" fmla="*/ 241 h 807"/>
                  <a:gd name="T4" fmla="*/ 67 w 1119"/>
                  <a:gd name="T5" fmla="*/ 147 h 807"/>
                  <a:gd name="T6" fmla="*/ 100 w 1119"/>
                  <a:gd name="T7" fmla="*/ 29 h 807"/>
                  <a:gd name="T8" fmla="*/ 152 w 1119"/>
                  <a:gd name="T9" fmla="*/ 1 h 807"/>
                  <a:gd name="T10" fmla="*/ 164 w 1119"/>
                  <a:gd name="T11" fmla="*/ 37 h 807"/>
                  <a:gd name="T12" fmla="*/ 176 w 1119"/>
                  <a:gd name="T13" fmla="*/ 67 h 807"/>
                  <a:gd name="T14" fmla="*/ 246 w 1119"/>
                  <a:gd name="T15" fmla="*/ 255 h 807"/>
                  <a:gd name="T16" fmla="*/ 268 w 1119"/>
                  <a:gd name="T17" fmla="*/ 365 h 807"/>
                  <a:gd name="T18" fmla="*/ 340 w 1119"/>
                  <a:gd name="T19" fmla="*/ 439 h 807"/>
                  <a:gd name="T20" fmla="*/ 418 w 1119"/>
                  <a:gd name="T21" fmla="*/ 443 h 807"/>
                  <a:gd name="T22" fmla="*/ 450 w 1119"/>
                  <a:gd name="T23" fmla="*/ 479 h 807"/>
                  <a:gd name="T24" fmla="*/ 603 w 1119"/>
                  <a:gd name="T25" fmla="*/ 514 h 807"/>
                  <a:gd name="T26" fmla="*/ 688 w 1119"/>
                  <a:gd name="T27" fmla="*/ 493 h 807"/>
                  <a:gd name="T28" fmla="*/ 818 w 1119"/>
                  <a:gd name="T29" fmla="*/ 495 h 807"/>
                  <a:gd name="T30" fmla="*/ 1050 w 1119"/>
                  <a:gd name="T31" fmla="*/ 594 h 807"/>
                  <a:gd name="T32" fmla="*/ 1118 w 1119"/>
                  <a:gd name="T33" fmla="*/ 742 h 807"/>
                  <a:gd name="T34" fmla="*/ 1055 w 1119"/>
                  <a:gd name="T35" fmla="*/ 797 h 807"/>
                  <a:gd name="T36" fmla="*/ 920 w 1119"/>
                  <a:gd name="T37" fmla="*/ 801 h 807"/>
                  <a:gd name="T38" fmla="*/ 824 w 1119"/>
                  <a:gd name="T39" fmla="*/ 771 h 807"/>
                  <a:gd name="T40" fmla="*/ 758 w 1119"/>
                  <a:gd name="T41" fmla="*/ 739 h 8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19"/>
                  <a:gd name="T64" fmla="*/ 0 h 807"/>
                  <a:gd name="T65" fmla="*/ 1119 w 1119"/>
                  <a:gd name="T66" fmla="*/ 807 h 80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19" h="807">
                    <a:moveTo>
                      <a:pt x="0" y="313"/>
                    </a:moveTo>
                    <a:cubicBezTo>
                      <a:pt x="4" y="301"/>
                      <a:pt x="11" y="269"/>
                      <a:pt x="22" y="241"/>
                    </a:cubicBezTo>
                    <a:cubicBezTo>
                      <a:pt x="33" y="213"/>
                      <a:pt x="54" y="182"/>
                      <a:pt x="67" y="147"/>
                    </a:cubicBezTo>
                    <a:cubicBezTo>
                      <a:pt x="80" y="112"/>
                      <a:pt x="86" y="53"/>
                      <a:pt x="100" y="29"/>
                    </a:cubicBezTo>
                    <a:cubicBezTo>
                      <a:pt x="114" y="5"/>
                      <a:pt x="141" y="0"/>
                      <a:pt x="152" y="1"/>
                    </a:cubicBezTo>
                    <a:cubicBezTo>
                      <a:pt x="163" y="2"/>
                      <a:pt x="160" y="26"/>
                      <a:pt x="164" y="37"/>
                    </a:cubicBezTo>
                    <a:cubicBezTo>
                      <a:pt x="168" y="48"/>
                      <a:pt x="162" y="31"/>
                      <a:pt x="176" y="67"/>
                    </a:cubicBezTo>
                    <a:cubicBezTo>
                      <a:pt x="190" y="103"/>
                      <a:pt x="231" y="205"/>
                      <a:pt x="246" y="255"/>
                    </a:cubicBezTo>
                    <a:cubicBezTo>
                      <a:pt x="261" y="305"/>
                      <a:pt x="252" y="334"/>
                      <a:pt x="268" y="365"/>
                    </a:cubicBezTo>
                    <a:cubicBezTo>
                      <a:pt x="284" y="396"/>
                      <a:pt x="315" y="426"/>
                      <a:pt x="340" y="439"/>
                    </a:cubicBezTo>
                    <a:cubicBezTo>
                      <a:pt x="365" y="452"/>
                      <a:pt x="400" y="436"/>
                      <a:pt x="418" y="443"/>
                    </a:cubicBezTo>
                    <a:cubicBezTo>
                      <a:pt x="436" y="450"/>
                      <a:pt x="419" y="467"/>
                      <a:pt x="450" y="479"/>
                    </a:cubicBezTo>
                    <a:cubicBezTo>
                      <a:pt x="481" y="491"/>
                      <a:pt x="563" y="512"/>
                      <a:pt x="603" y="514"/>
                    </a:cubicBezTo>
                    <a:cubicBezTo>
                      <a:pt x="643" y="516"/>
                      <a:pt x="652" y="496"/>
                      <a:pt x="688" y="493"/>
                    </a:cubicBezTo>
                    <a:cubicBezTo>
                      <a:pt x="724" y="490"/>
                      <a:pt x="758" y="478"/>
                      <a:pt x="818" y="495"/>
                    </a:cubicBezTo>
                    <a:cubicBezTo>
                      <a:pt x="878" y="512"/>
                      <a:pt x="1000" y="553"/>
                      <a:pt x="1050" y="594"/>
                    </a:cubicBezTo>
                    <a:cubicBezTo>
                      <a:pt x="1100" y="635"/>
                      <a:pt x="1118" y="708"/>
                      <a:pt x="1118" y="742"/>
                    </a:cubicBezTo>
                    <a:cubicBezTo>
                      <a:pt x="1119" y="775"/>
                      <a:pt x="1088" y="787"/>
                      <a:pt x="1055" y="797"/>
                    </a:cubicBezTo>
                    <a:cubicBezTo>
                      <a:pt x="1022" y="807"/>
                      <a:pt x="958" y="805"/>
                      <a:pt x="920" y="801"/>
                    </a:cubicBezTo>
                    <a:cubicBezTo>
                      <a:pt x="882" y="797"/>
                      <a:pt x="851" y="781"/>
                      <a:pt x="824" y="771"/>
                    </a:cubicBezTo>
                    <a:cubicBezTo>
                      <a:pt x="797" y="761"/>
                      <a:pt x="772" y="746"/>
                      <a:pt x="758" y="739"/>
                    </a:cubicBezTo>
                  </a:path>
                </a:pathLst>
              </a:custGeom>
              <a:noFill/>
              <a:ln w="12700" cmpd="sng">
                <a:solidFill>
                  <a:srgbClr val="FF0000"/>
                </a:solidFill>
                <a:round/>
                <a:headEnd/>
                <a:tailEnd/>
              </a:ln>
            </p:spPr>
            <p:txBody>
              <a:bodyPr/>
              <a:lstStyle/>
              <a:p>
                <a:endParaRPr lang="en-US"/>
              </a:p>
            </p:txBody>
          </p:sp>
          <p:sp>
            <p:nvSpPr>
              <p:cNvPr id="5130" name="Freeform 9"/>
              <p:cNvSpPr>
                <a:spLocks noChangeAspect="1"/>
              </p:cNvSpPr>
              <p:nvPr/>
            </p:nvSpPr>
            <p:spPr bwMode="auto">
              <a:xfrm>
                <a:off x="1930" y="2419"/>
                <a:ext cx="492" cy="180"/>
              </a:xfrm>
              <a:custGeom>
                <a:avLst/>
                <a:gdLst>
                  <a:gd name="T0" fmla="*/ 23 w 492"/>
                  <a:gd name="T1" fmla="*/ 0 h 180"/>
                  <a:gd name="T2" fmla="*/ 0 w 492"/>
                  <a:gd name="T3" fmla="*/ 104 h 180"/>
                  <a:gd name="T4" fmla="*/ 22 w 492"/>
                  <a:gd name="T5" fmla="*/ 145 h 180"/>
                  <a:gd name="T6" fmla="*/ 90 w 492"/>
                  <a:gd name="T7" fmla="*/ 161 h 180"/>
                  <a:gd name="T8" fmla="*/ 196 w 492"/>
                  <a:gd name="T9" fmla="*/ 179 h 180"/>
                  <a:gd name="T10" fmla="*/ 270 w 492"/>
                  <a:gd name="T11" fmla="*/ 157 h 180"/>
                  <a:gd name="T12" fmla="*/ 322 w 492"/>
                  <a:gd name="T13" fmla="*/ 127 h 180"/>
                  <a:gd name="T14" fmla="*/ 388 w 492"/>
                  <a:gd name="T15" fmla="*/ 119 h 180"/>
                  <a:gd name="T16" fmla="*/ 429 w 492"/>
                  <a:gd name="T17" fmla="*/ 90 h 180"/>
                  <a:gd name="T18" fmla="*/ 466 w 492"/>
                  <a:gd name="T19" fmla="*/ 27 h 180"/>
                  <a:gd name="T20" fmla="*/ 490 w 492"/>
                  <a:gd name="T21" fmla="*/ 17 h 180"/>
                  <a:gd name="T22" fmla="*/ 492 w 492"/>
                  <a:gd name="T23" fmla="*/ 0 h 18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2"/>
                  <a:gd name="T37" fmla="*/ 0 h 180"/>
                  <a:gd name="T38" fmla="*/ 492 w 492"/>
                  <a:gd name="T39" fmla="*/ 180 h 18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2" h="180">
                    <a:moveTo>
                      <a:pt x="23" y="0"/>
                    </a:moveTo>
                    <a:cubicBezTo>
                      <a:pt x="11" y="38"/>
                      <a:pt x="0" y="80"/>
                      <a:pt x="0" y="104"/>
                    </a:cubicBezTo>
                    <a:cubicBezTo>
                      <a:pt x="0" y="128"/>
                      <a:pt x="7" y="136"/>
                      <a:pt x="22" y="145"/>
                    </a:cubicBezTo>
                    <a:cubicBezTo>
                      <a:pt x="37" y="154"/>
                      <a:pt x="61" y="155"/>
                      <a:pt x="90" y="161"/>
                    </a:cubicBezTo>
                    <a:cubicBezTo>
                      <a:pt x="119" y="167"/>
                      <a:pt x="166" y="180"/>
                      <a:pt x="196" y="179"/>
                    </a:cubicBezTo>
                    <a:cubicBezTo>
                      <a:pt x="226" y="178"/>
                      <a:pt x="249" y="166"/>
                      <a:pt x="270" y="157"/>
                    </a:cubicBezTo>
                    <a:cubicBezTo>
                      <a:pt x="291" y="148"/>
                      <a:pt x="302" y="133"/>
                      <a:pt x="322" y="127"/>
                    </a:cubicBezTo>
                    <a:cubicBezTo>
                      <a:pt x="342" y="121"/>
                      <a:pt x="370" y="125"/>
                      <a:pt x="388" y="119"/>
                    </a:cubicBezTo>
                    <a:cubicBezTo>
                      <a:pt x="406" y="113"/>
                      <a:pt x="416" y="105"/>
                      <a:pt x="429" y="90"/>
                    </a:cubicBezTo>
                    <a:cubicBezTo>
                      <a:pt x="442" y="75"/>
                      <a:pt x="456" y="39"/>
                      <a:pt x="466" y="27"/>
                    </a:cubicBezTo>
                    <a:cubicBezTo>
                      <a:pt x="476" y="15"/>
                      <a:pt x="486" y="21"/>
                      <a:pt x="490" y="17"/>
                    </a:cubicBezTo>
                    <a:lnTo>
                      <a:pt x="492" y="0"/>
                    </a:lnTo>
                  </a:path>
                </a:pathLst>
              </a:custGeom>
              <a:noFill/>
              <a:ln w="12700" cap="flat" cmpd="sng">
                <a:solidFill>
                  <a:srgbClr val="FF0000"/>
                </a:solidFill>
                <a:prstDash val="solid"/>
                <a:round/>
                <a:headEnd type="none" w="med" len="med"/>
                <a:tailEnd type="none" w="med" len="med"/>
              </a:ln>
            </p:spPr>
            <p:txBody>
              <a:bodyPr/>
              <a:lstStyle/>
              <a:p>
                <a:endParaRPr lang="en-US"/>
              </a:p>
            </p:txBody>
          </p:sp>
        </p:grpSp>
      </p:grpSp>
    </p:spTree>
    <p:extLst>
      <p:ext uri="{BB962C8B-B14F-4D97-AF65-F5344CB8AC3E}">
        <p14:creationId xmlns:p14="http://schemas.microsoft.com/office/powerpoint/2010/main" val="3392428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latin typeface="Calibri" pitchFamily="34" charset="0"/>
                <a:cs typeface="Calibri" pitchFamily="34" charset="0"/>
              </a:rPr>
              <a:t>Coral Triangle</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0" y="1683415"/>
            <a:ext cx="4055838" cy="4933175"/>
          </a:xfrm>
        </p:spPr>
        <p:txBody>
          <a:bodyPr/>
          <a:lstStyle/>
          <a:p>
            <a:r>
              <a:rPr lang="id-ID" sz="2800" dirty="0" smtClean="0">
                <a:latin typeface="Calibri" pitchFamily="34" charset="0"/>
                <a:cs typeface="Calibri" pitchFamily="34" charset="0"/>
              </a:rPr>
              <a:t>Indonesia, Malaysia, Philippines, </a:t>
            </a:r>
            <a:br>
              <a:rPr lang="id-ID" sz="2800" dirty="0" smtClean="0">
                <a:latin typeface="Calibri" pitchFamily="34" charset="0"/>
                <a:cs typeface="Calibri" pitchFamily="34" charset="0"/>
              </a:rPr>
            </a:br>
            <a:r>
              <a:rPr lang="id-ID" sz="2800" dirty="0" smtClean="0">
                <a:latin typeface="Calibri" pitchFamily="34" charset="0"/>
                <a:cs typeface="Calibri" pitchFamily="34" charset="0"/>
              </a:rPr>
              <a:t>Timor Leste, PNG, Solomon Islands</a:t>
            </a:r>
          </a:p>
          <a:p>
            <a:r>
              <a:rPr lang="en-US" sz="2800" dirty="0" smtClean="0">
                <a:latin typeface="Calibri" pitchFamily="34" charset="0"/>
                <a:cs typeface="Calibri" pitchFamily="34" charset="0"/>
              </a:rPr>
              <a:t>High threat</a:t>
            </a:r>
            <a:r>
              <a:rPr lang="en-US" sz="2800" dirty="0">
                <a:latin typeface="Calibri" pitchFamily="34" charset="0"/>
                <a:cs typeface="Calibri" pitchFamily="34" charset="0"/>
              </a:rPr>
              <a:t> </a:t>
            </a:r>
            <a:r>
              <a:rPr lang="en-US" sz="2800" dirty="0" smtClean="0">
                <a:latin typeface="Calibri" pitchFamily="34" charset="0"/>
                <a:cs typeface="Calibri" pitchFamily="34" charset="0"/>
              </a:rPr>
              <a:t>from illegal &amp; destructive fishing</a:t>
            </a:r>
            <a:endParaRPr lang="id-ID" sz="2800" dirty="0" smtClean="0">
              <a:latin typeface="Calibri" pitchFamily="34" charset="0"/>
              <a:cs typeface="Calibri" pitchFamily="34" charset="0"/>
            </a:endParaRPr>
          </a:p>
          <a:p>
            <a:r>
              <a:rPr lang="en-US" sz="2800" dirty="0" smtClean="0">
                <a:latin typeface="Calibri" pitchFamily="34" charset="0"/>
                <a:cs typeface="Calibri" pitchFamily="34" charset="0"/>
              </a:rPr>
              <a:t>Many MPAs established but less than 1%</a:t>
            </a:r>
            <a:r>
              <a:rPr lang="id-ID" sz="2800" dirty="0" smtClean="0">
                <a:latin typeface="Calibri" pitchFamily="34" charset="0"/>
                <a:cs typeface="Calibri" pitchFamily="34" charset="0"/>
              </a:rPr>
              <a:t> effectively managed</a:t>
            </a:r>
            <a:r>
              <a:rPr lang="en-US" sz="2800" dirty="0" smtClean="0">
                <a:latin typeface="Calibri" pitchFamily="34" charset="0"/>
                <a:cs typeface="Calibri" pitchFamily="34" charset="0"/>
              </a:rPr>
              <a:t> </a:t>
            </a:r>
            <a:r>
              <a:rPr lang="en-US" sz="2000" dirty="0" smtClean="0">
                <a:latin typeface="Calibri" pitchFamily="34" charset="0"/>
                <a:cs typeface="Calibri" pitchFamily="34" charset="0"/>
              </a:rPr>
              <a:t>(Burke et al. 2012*)</a:t>
            </a:r>
            <a:endParaRPr lang="id-ID" sz="2000" dirty="0" smtClean="0">
              <a:latin typeface="Calibri" pitchFamily="34" charset="0"/>
              <a:cs typeface="Calibri" pitchFamily="34" charset="0"/>
            </a:endParaRPr>
          </a:p>
        </p:txBody>
      </p:sp>
      <p:pic>
        <p:nvPicPr>
          <p:cNvPr id="1026" name="Picture 2" descr="C:\Purwanto\DATA\Workshop_Symposium\ICRS 2012_3-9July2012\Presentation\mpa_wen.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76995" y="1911100"/>
            <a:ext cx="5108987" cy="364452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474720" y="1916839"/>
            <a:ext cx="1534536" cy="246221"/>
          </a:xfrm>
          <a:prstGeom prst="rect">
            <a:avLst/>
          </a:prstGeom>
          <a:noFill/>
        </p:spPr>
        <p:txBody>
          <a:bodyPr wrap="square" rtlCol="0">
            <a:spAutoFit/>
          </a:bodyPr>
          <a:lstStyle/>
          <a:p>
            <a:pPr algn="l"/>
            <a:r>
              <a:rPr lang="en-US" sz="1000" i="1" dirty="0" smtClean="0"/>
              <a:t>Map by </a:t>
            </a:r>
            <a:r>
              <a:rPr lang="en-US" sz="1000" i="1" dirty="0" smtClean="0"/>
              <a:t>TNC/Wen </a:t>
            </a:r>
            <a:r>
              <a:rPr lang="en-US" sz="1000" i="1" dirty="0" err="1" smtClean="0"/>
              <a:t>Wen</a:t>
            </a:r>
            <a:endParaRPr lang="en-US" sz="1000" i="1" dirty="0"/>
          </a:p>
        </p:txBody>
      </p:sp>
      <p:sp>
        <p:nvSpPr>
          <p:cNvPr id="6" name="Oval 5"/>
          <p:cNvSpPr/>
          <p:nvPr/>
        </p:nvSpPr>
        <p:spPr bwMode="auto">
          <a:xfrm>
            <a:off x="5482740" y="3733363"/>
            <a:ext cx="910740" cy="1061747"/>
          </a:xfrm>
          <a:prstGeom prst="ellipse">
            <a:avLst/>
          </a:prstGeom>
          <a:noFill/>
          <a:ln w="571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580180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3" name="Content Placeholder 3" descr="Final BHS MPA networkMap without areas.jpg"/>
          <p:cNvPicPr>
            <a:picLocks noGrp="1" noChangeAspect="1"/>
          </p:cNvPicPr>
          <p:nvPr>
            <p:ph idx="4294967295"/>
          </p:nvPr>
        </p:nvPicPr>
        <p:blipFill rotWithShape="1">
          <a:blip r:embed="rId3" cstate="email">
            <a:extLst>
              <a:ext uri="{28A0092B-C50C-407E-A947-70E740481C1C}">
                <a14:useLocalDpi xmlns:a14="http://schemas.microsoft.com/office/drawing/2010/main"/>
              </a:ext>
            </a:extLst>
          </a:blip>
          <a:srcRect l="1300" r="2017"/>
          <a:stretch/>
        </p:blipFill>
        <p:spPr>
          <a:xfrm>
            <a:off x="929040" y="1379835"/>
            <a:ext cx="7437710" cy="5445812"/>
          </a:xfrm>
        </p:spPr>
      </p:pic>
      <p:sp>
        <p:nvSpPr>
          <p:cNvPr id="184322" name="Title 1"/>
          <p:cNvSpPr>
            <a:spLocks noGrp="1"/>
          </p:cNvSpPr>
          <p:nvPr>
            <p:ph type="title" idx="4294967295"/>
          </p:nvPr>
        </p:nvSpPr>
        <p:spPr>
          <a:xfrm>
            <a:off x="2674057" y="11730"/>
            <a:ext cx="6469943" cy="1382150"/>
          </a:xfrm>
          <a:solidFill>
            <a:srgbClr val="FFFFFF">
              <a:alpha val="10196"/>
            </a:srgbClr>
          </a:solidFill>
          <a:ln w="28575" cap="flat">
            <a:noFill/>
            <a:round/>
            <a:headEnd type="none" w="med" len="med"/>
            <a:tailEnd type="none" w="med" len="med"/>
          </a:ln>
        </p:spPr>
        <p:txBody>
          <a:bodyPr/>
          <a:lstStyle/>
          <a:p>
            <a:r>
              <a:rPr lang="en-US" dirty="0" smtClean="0">
                <a:solidFill>
                  <a:schemeClr val="tx1"/>
                </a:solidFill>
                <a:latin typeface="Calibri" pitchFamily="34" charset="0"/>
                <a:cs typeface="Calibri" pitchFamily="34" charset="0"/>
              </a:rPr>
              <a:t>Bird’s Head Seascape MPAs Network</a:t>
            </a:r>
            <a:endParaRPr lang="en-US" dirty="0">
              <a:solidFill>
                <a:schemeClr val="tx1"/>
              </a:solidFill>
              <a:latin typeface="Calibri" pitchFamily="34" charset="0"/>
              <a:cs typeface="Calibri" pitchFamily="34" charset="0"/>
            </a:endParaRPr>
          </a:p>
        </p:txBody>
      </p:sp>
      <p:sp>
        <p:nvSpPr>
          <p:cNvPr id="6" name="TextBox 5"/>
          <p:cNvSpPr txBox="1"/>
          <p:nvPr/>
        </p:nvSpPr>
        <p:spPr>
          <a:xfrm>
            <a:off x="6796865" y="6406823"/>
            <a:ext cx="1460305" cy="203488"/>
          </a:xfrm>
          <a:prstGeom prst="rect">
            <a:avLst/>
          </a:prstGeom>
          <a:solidFill>
            <a:srgbClr val="FFFFFF"/>
          </a:solidFill>
        </p:spPr>
        <p:txBody>
          <a:bodyPr wrap="square" rtlCol="0">
            <a:spAutoFit/>
          </a:bodyPr>
          <a:lstStyle/>
          <a:p>
            <a:pPr algn="l"/>
            <a:r>
              <a:rPr lang="en-US" sz="1000" i="1" dirty="0" smtClean="0"/>
              <a:t>Map by TNC/Muhajir</a:t>
            </a:r>
            <a:endParaRPr lang="en-US" sz="1000" i="1" dirty="0"/>
          </a:p>
        </p:txBody>
      </p:sp>
      <p:sp>
        <p:nvSpPr>
          <p:cNvPr id="7" name="Title 1"/>
          <p:cNvSpPr txBox="1">
            <a:spLocks/>
          </p:cNvSpPr>
          <p:nvPr/>
        </p:nvSpPr>
        <p:spPr bwMode="auto">
          <a:xfrm>
            <a:off x="2758244" y="21656"/>
            <a:ext cx="6362976" cy="1361628"/>
          </a:xfrm>
          <a:prstGeom prst="rect">
            <a:avLst/>
          </a:prstGeom>
          <a:solidFill>
            <a:srgbClr val="FFFFFF">
              <a:alpha val="10196"/>
            </a:srgbClr>
          </a:solidFill>
          <a:ln w="28575" cap="flat">
            <a:noFill/>
            <a:round/>
            <a:headEnd type="none" w="med" len="med"/>
            <a:tailEnd type="none" w="med" len="me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3600">
                <a:solidFill>
                  <a:schemeClr val="tx2"/>
                </a:solidFill>
                <a:latin typeface="+mj-lt"/>
                <a:ea typeface="+mj-ea"/>
                <a:cs typeface="+mj-cs"/>
              </a:defRPr>
            </a:lvl1pPr>
            <a:lvl2pPr algn="ctr" rtl="0" fontAlgn="base">
              <a:spcBef>
                <a:spcPct val="0"/>
              </a:spcBef>
              <a:spcAft>
                <a:spcPct val="0"/>
              </a:spcAft>
              <a:defRPr sz="3600">
                <a:solidFill>
                  <a:schemeClr val="tx2"/>
                </a:solidFill>
                <a:latin typeface="Oakleaf" pitchFamily="2" charset="0"/>
              </a:defRPr>
            </a:lvl2pPr>
            <a:lvl3pPr algn="ctr" rtl="0" fontAlgn="base">
              <a:spcBef>
                <a:spcPct val="0"/>
              </a:spcBef>
              <a:spcAft>
                <a:spcPct val="0"/>
              </a:spcAft>
              <a:defRPr sz="3600">
                <a:solidFill>
                  <a:schemeClr val="tx2"/>
                </a:solidFill>
                <a:latin typeface="Oakleaf" pitchFamily="2" charset="0"/>
              </a:defRPr>
            </a:lvl3pPr>
            <a:lvl4pPr algn="ctr" rtl="0" fontAlgn="base">
              <a:spcBef>
                <a:spcPct val="0"/>
              </a:spcBef>
              <a:spcAft>
                <a:spcPct val="0"/>
              </a:spcAft>
              <a:defRPr sz="3600">
                <a:solidFill>
                  <a:schemeClr val="tx2"/>
                </a:solidFill>
                <a:latin typeface="Oakleaf" pitchFamily="2" charset="0"/>
              </a:defRPr>
            </a:lvl4pPr>
            <a:lvl5pPr algn="ctr" rtl="0" fontAlgn="base">
              <a:spcBef>
                <a:spcPct val="0"/>
              </a:spcBef>
              <a:spcAft>
                <a:spcPct val="0"/>
              </a:spcAft>
              <a:defRPr sz="3600">
                <a:solidFill>
                  <a:schemeClr val="tx2"/>
                </a:solidFill>
                <a:latin typeface="Oakleaf" pitchFamily="2" charset="0"/>
              </a:defRPr>
            </a:lvl5pPr>
            <a:lvl6pPr marL="457200" algn="ctr" rtl="0" fontAlgn="base">
              <a:spcBef>
                <a:spcPct val="0"/>
              </a:spcBef>
              <a:spcAft>
                <a:spcPct val="0"/>
              </a:spcAft>
              <a:defRPr sz="3600">
                <a:solidFill>
                  <a:schemeClr val="tx2"/>
                </a:solidFill>
                <a:latin typeface="Oakleaf" pitchFamily="2" charset="0"/>
              </a:defRPr>
            </a:lvl6pPr>
            <a:lvl7pPr marL="914400" algn="ctr" rtl="0" fontAlgn="base">
              <a:spcBef>
                <a:spcPct val="0"/>
              </a:spcBef>
              <a:spcAft>
                <a:spcPct val="0"/>
              </a:spcAft>
              <a:defRPr sz="3600">
                <a:solidFill>
                  <a:schemeClr val="tx2"/>
                </a:solidFill>
                <a:latin typeface="Oakleaf" pitchFamily="2" charset="0"/>
              </a:defRPr>
            </a:lvl7pPr>
            <a:lvl8pPr marL="1371600" algn="ctr" rtl="0" fontAlgn="base">
              <a:spcBef>
                <a:spcPct val="0"/>
              </a:spcBef>
              <a:spcAft>
                <a:spcPct val="0"/>
              </a:spcAft>
              <a:defRPr sz="3600">
                <a:solidFill>
                  <a:schemeClr val="tx2"/>
                </a:solidFill>
                <a:latin typeface="Oakleaf" pitchFamily="2" charset="0"/>
              </a:defRPr>
            </a:lvl8pPr>
            <a:lvl9pPr marL="1828800" algn="ctr" rtl="0" fontAlgn="base">
              <a:spcBef>
                <a:spcPct val="0"/>
              </a:spcBef>
              <a:spcAft>
                <a:spcPct val="0"/>
              </a:spcAft>
              <a:defRPr sz="3600">
                <a:solidFill>
                  <a:schemeClr val="tx2"/>
                </a:solidFill>
                <a:latin typeface="Oakleaf" pitchFamily="2" charset="0"/>
              </a:defRPr>
            </a:lvl9pPr>
          </a:lstStyle>
          <a:p>
            <a:r>
              <a:rPr lang="en-US" dirty="0" smtClean="0">
                <a:solidFill>
                  <a:schemeClr val="tx1"/>
                </a:solidFill>
                <a:latin typeface="Calibri" pitchFamily="34" charset="0"/>
                <a:cs typeface="Calibri" pitchFamily="34" charset="0"/>
              </a:rPr>
              <a:t>MCA in </a:t>
            </a:r>
            <a:r>
              <a:rPr lang="en-US" dirty="0" err="1" smtClean="0">
                <a:solidFill>
                  <a:schemeClr val="tx1"/>
                </a:solidFill>
                <a:latin typeface="Calibri" pitchFamily="34" charset="0"/>
                <a:cs typeface="Calibri" pitchFamily="34" charset="0"/>
              </a:rPr>
              <a:t>Misool</a:t>
            </a:r>
            <a:r>
              <a:rPr lang="en-US" dirty="0" smtClean="0">
                <a:solidFill>
                  <a:schemeClr val="tx1"/>
                </a:solidFill>
                <a:latin typeface="Calibri" pitchFamily="34" charset="0"/>
                <a:cs typeface="Calibri" pitchFamily="34" charset="0"/>
              </a:rPr>
              <a:t>, Raja </a:t>
            </a:r>
            <a:r>
              <a:rPr lang="en-US" dirty="0" err="1" smtClean="0">
                <a:solidFill>
                  <a:schemeClr val="tx1"/>
                </a:solidFill>
                <a:latin typeface="Calibri" pitchFamily="34" charset="0"/>
                <a:cs typeface="Calibri" pitchFamily="34" charset="0"/>
              </a:rPr>
              <a:t>Ampat</a:t>
            </a:r>
            <a:endParaRPr lang="en-US" dirty="0">
              <a:solidFill>
                <a:schemeClr val="tx1"/>
              </a:solidFill>
              <a:latin typeface="Calibri" pitchFamily="34" charset="0"/>
              <a:cs typeface="Calibri" pitchFamily="34" charset="0"/>
            </a:endParaRPr>
          </a:p>
        </p:txBody>
      </p:sp>
      <p:sp>
        <p:nvSpPr>
          <p:cNvPr id="2" name="Oval 1"/>
          <p:cNvSpPr/>
          <p:nvPr/>
        </p:nvSpPr>
        <p:spPr bwMode="auto">
          <a:xfrm>
            <a:off x="2067465" y="3808475"/>
            <a:ext cx="1214320" cy="1062530"/>
          </a:xfrm>
          <a:prstGeom prst="ellipse">
            <a:avLst/>
          </a:prstGeom>
          <a:noFill/>
          <a:ln w="571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pic>
        <p:nvPicPr>
          <p:cNvPr id="2050" name="Picture 2" descr="C:\Purwanto\DATA\Workshop_Symposium\ICRS 2012_3-9July2012\Data\Misool_RHsite_ICRS_v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6105" y="1364189"/>
            <a:ext cx="7520044" cy="5478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5216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84322"/>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84323"/>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184323"/>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050"/>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22" grpId="0" animBg="1"/>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751" y="4187950"/>
            <a:ext cx="8973910" cy="2276850"/>
          </a:xfrm>
        </p:spPr>
        <p:txBody>
          <a:bodyPr/>
          <a:lstStyle/>
          <a:p>
            <a:r>
              <a:rPr lang="en-US" sz="2800" dirty="0" smtClean="0"/>
              <a:t>Lease agreement between </a:t>
            </a:r>
            <a:r>
              <a:rPr lang="en-US" sz="2800" dirty="0" err="1" smtClean="0"/>
              <a:t>Misool</a:t>
            </a:r>
            <a:r>
              <a:rPr lang="en-US" sz="2800" dirty="0" smtClean="0"/>
              <a:t> Eco Resort with Communities as a traditional owners</a:t>
            </a:r>
          </a:p>
          <a:p>
            <a:r>
              <a:rPr lang="en-US" sz="2800" dirty="0" smtClean="0"/>
              <a:t>Benefit compensation</a:t>
            </a:r>
          </a:p>
          <a:p>
            <a:r>
              <a:rPr lang="en-US" sz="2800" dirty="0" smtClean="0"/>
              <a:t>Communities commitment</a:t>
            </a:r>
            <a:endParaRPr lang="en-US" sz="2800" dirty="0"/>
          </a:p>
        </p:txBody>
      </p:sp>
      <p:sp>
        <p:nvSpPr>
          <p:cNvPr id="5" name="Content Placeholder 2"/>
          <p:cNvSpPr txBox="1">
            <a:spLocks/>
          </p:cNvSpPr>
          <p:nvPr/>
        </p:nvSpPr>
        <p:spPr bwMode="auto">
          <a:xfrm>
            <a:off x="170090" y="1455729"/>
            <a:ext cx="8803820" cy="280811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bg1"/>
                </a:solidFill>
                <a:latin typeface="+mn-lt"/>
                <a:ea typeface="+mn-ea"/>
                <a:cs typeface="+mn-cs"/>
              </a:defRPr>
            </a:lvl1pPr>
            <a:lvl2pPr marL="742950" indent="-285750" algn="l" rtl="0" fontAlgn="base">
              <a:spcBef>
                <a:spcPct val="20000"/>
              </a:spcBef>
              <a:spcAft>
                <a:spcPct val="0"/>
              </a:spcAft>
              <a:buChar char="–"/>
              <a:defRPr sz="2800">
                <a:solidFill>
                  <a:schemeClr val="bg1"/>
                </a:solidFill>
                <a:latin typeface="+mn-lt"/>
              </a:defRPr>
            </a:lvl2pPr>
            <a:lvl3pPr marL="1143000" indent="-228600" algn="l" rtl="0" fontAlgn="base">
              <a:spcBef>
                <a:spcPct val="20000"/>
              </a:spcBef>
              <a:spcAft>
                <a:spcPct val="0"/>
              </a:spcAft>
              <a:buChar char="•"/>
              <a:defRPr sz="2400">
                <a:solidFill>
                  <a:schemeClr val="bg1"/>
                </a:solidFill>
                <a:latin typeface="+mn-lt"/>
              </a:defRPr>
            </a:lvl3pPr>
            <a:lvl4pPr marL="1600200" indent="-228600" algn="l" rtl="0" fontAlgn="base">
              <a:spcBef>
                <a:spcPct val="20000"/>
              </a:spcBef>
              <a:spcAft>
                <a:spcPct val="0"/>
              </a:spcAft>
              <a:buChar char="–"/>
              <a:defRPr sz="2000">
                <a:solidFill>
                  <a:schemeClr val="bg1"/>
                </a:solidFill>
                <a:latin typeface="+mn-lt"/>
              </a:defRPr>
            </a:lvl4pPr>
            <a:lvl5pPr marL="2057400" indent="-228600" algn="l" rtl="0" fontAlgn="base">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bg1"/>
                </a:solidFill>
                <a:latin typeface="+mn-lt"/>
              </a:defRPr>
            </a:lvl6pPr>
            <a:lvl7pPr marL="2971800" indent="-228600" algn="l" rtl="0" fontAlgn="base">
              <a:spcBef>
                <a:spcPct val="20000"/>
              </a:spcBef>
              <a:spcAft>
                <a:spcPct val="0"/>
              </a:spcAft>
              <a:buChar char="»"/>
              <a:defRPr sz="2000">
                <a:solidFill>
                  <a:schemeClr val="bg1"/>
                </a:solidFill>
                <a:latin typeface="+mn-lt"/>
              </a:defRPr>
            </a:lvl7pPr>
            <a:lvl8pPr marL="3429000" indent="-228600" algn="l" rtl="0" fontAlgn="base">
              <a:spcBef>
                <a:spcPct val="20000"/>
              </a:spcBef>
              <a:spcAft>
                <a:spcPct val="0"/>
              </a:spcAft>
              <a:buChar char="»"/>
              <a:defRPr sz="2000">
                <a:solidFill>
                  <a:schemeClr val="bg1"/>
                </a:solidFill>
                <a:latin typeface="+mn-lt"/>
              </a:defRPr>
            </a:lvl8pPr>
            <a:lvl9pPr marL="3886200" indent="-228600" algn="l" rtl="0" fontAlgn="base">
              <a:spcBef>
                <a:spcPct val="20000"/>
              </a:spcBef>
              <a:spcAft>
                <a:spcPct val="0"/>
              </a:spcAft>
              <a:buChar char="»"/>
              <a:defRPr sz="2000">
                <a:solidFill>
                  <a:schemeClr val="bg1"/>
                </a:solidFill>
                <a:latin typeface="+mn-lt"/>
              </a:defRPr>
            </a:lvl9pPr>
          </a:lstStyle>
          <a:p>
            <a:pPr marL="0" indent="0">
              <a:buNone/>
            </a:pPr>
            <a:r>
              <a:rPr lang="en-US" sz="2400" dirty="0" smtClean="0">
                <a:latin typeface="Calibri" pitchFamily="34" charset="0"/>
                <a:cs typeface="Calibri" pitchFamily="34" charset="0"/>
              </a:rPr>
              <a:t>MCA is </a:t>
            </a:r>
            <a:r>
              <a:rPr lang="en-US" sz="2400" dirty="0">
                <a:latin typeface="Calibri" pitchFamily="34" charset="0"/>
                <a:cs typeface="Calibri" pitchFamily="34" charset="0"/>
              </a:rPr>
              <a:t>any formal or informal understanding in which one or more parties commit to delivering </a:t>
            </a:r>
            <a:r>
              <a:rPr lang="en-US" sz="2400" b="1" dirty="0">
                <a:solidFill>
                  <a:srgbClr val="00B0F0"/>
                </a:solidFill>
                <a:latin typeface="Calibri" pitchFamily="34" charset="0"/>
                <a:cs typeface="Calibri" pitchFamily="34" charset="0"/>
              </a:rPr>
              <a:t>explicit incentives</a:t>
            </a:r>
            <a:r>
              <a:rPr lang="en-US" sz="2400" dirty="0">
                <a:solidFill>
                  <a:srgbClr val="00B0F0"/>
                </a:solidFill>
                <a:latin typeface="Calibri" pitchFamily="34" charset="0"/>
                <a:cs typeface="Calibri" pitchFamily="34" charset="0"/>
              </a:rPr>
              <a:t> </a:t>
            </a:r>
            <a:r>
              <a:rPr lang="en-US" sz="2400" b="1" i="1" dirty="0">
                <a:latin typeface="Calibri" pitchFamily="34" charset="0"/>
                <a:cs typeface="Calibri" pitchFamily="34" charset="0"/>
              </a:rPr>
              <a:t>in exchange</a:t>
            </a:r>
            <a:r>
              <a:rPr lang="en-US" sz="2400" dirty="0">
                <a:latin typeface="Calibri" pitchFamily="34" charset="0"/>
                <a:cs typeface="Calibri" pitchFamily="34" charset="0"/>
              </a:rPr>
              <a:t> for one or more other parties committing to take certain actions, refrain from certain actions, or transfer certain rights and responsibilities to achieve </a:t>
            </a:r>
            <a:r>
              <a:rPr lang="en-US" sz="2400" b="1" dirty="0">
                <a:solidFill>
                  <a:srgbClr val="00B0F0"/>
                </a:solidFill>
                <a:latin typeface="Calibri" pitchFamily="34" charset="0"/>
                <a:cs typeface="Calibri" pitchFamily="34" charset="0"/>
              </a:rPr>
              <a:t>agreed-upon ocean or coastal conservation goals</a:t>
            </a:r>
            <a:r>
              <a:rPr lang="en-US" sz="2400" dirty="0">
                <a:solidFill>
                  <a:srgbClr val="00B0F0"/>
                </a:solidFill>
                <a:latin typeface="Calibri" pitchFamily="34" charset="0"/>
                <a:cs typeface="Calibri" pitchFamily="34" charset="0"/>
              </a:rPr>
              <a:t> </a:t>
            </a:r>
            <a:r>
              <a:rPr lang="en-US" sz="2400" dirty="0">
                <a:latin typeface="Calibri" pitchFamily="34" charset="0"/>
                <a:cs typeface="Calibri" pitchFamily="34" charset="0"/>
              </a:rPr>
              <a:t>i.e. </a:t>
            </a:r>
            <a:r>
              <a:rPr lang="en-US" sz="2400" b="1" dirty="0">
                <a:latin typeface="Calibri" pitchFamily="34" charset="0"/>
                <a:cs typeface="Calibri" pitchFamily="34" charset="0"/>
              </a:rPr>
              <a:t>mutually beneficial arrangements</a:t>
            </a:r>
            <a:r>
              <a:rPr lang="en-US" sz="2400" dirty="0" smtClean="0">
                <a:latin typeface="Calibri" pitchFamily="34" charset="0"/>
                <a:cs typeface="Calibri" pitchFamily="34" charset="0"/>
              </a:rPr>
              <a:t>.</a:t>
            </a:r>
            <a:endParaRPr lang="en-US" sz="2400" dirty="0">
              <a:latin typeface="Calibri" pitchFamily="34" charset="0"/>
              <a:cs typeface="Calibri" pitchFamily="34" charset="0"/>
            </a:endParaRPr>
          </a:p>
        </p:txBody>
      </p:sp>
      <p:sp>
        <p:nvSpPr>
          <p:cNvPr id="4" name="Title 3"/>
          <p:cNvSpPr>
            <a:spLocks noGrp="1"/>
          </p:cNvSpPr>
          <p:nvPr>
            <p:ph type="title"/>
          </p:nvPr>
        </p:nvSpPr>
        <p:spPr/>
        <p:txBody>
          <a:bodyPr/>
          <a:lstStyle/>
          <a:p>
            <a:r>
              <a:rPr lang="en-US" dirty="0" smtClean="0">
                <a:latin typeface="Calibri" pitchFamily="34" charset="0"/>
                <a:cs typeface="Calibri" pitchFamily="34" charset="0"/>
              </a:rPr>
              <a:t>MCA in </a:t>
            </a:r>
            <a:r>
              <a:rPr lang="en-US" dirty="0" err="1" smtClean="0">
                <a:latin typeface="Calibri" pitchFamily="34" charset="0"/>
                <a:cs typeface="Calibri" pitchFamily="34" charset="0"/>
              </a:rPr>
              <a:t>Misool</a:t>
            </a:r>
            <a:r>
              <a:rPr lang="en-US" dirty="0" smtClean="0">
                <a:latin typeface="Calibri" pitchFamily="34" charset="0"/>
                <a:cs typeface="Calibri" pitchFamily="34" charset="0"/>
              </a:rPr>
              <a:t>, Raja </a:t>
            </a:r>
            <a:r>
              <a:rPr lang="en-US" dirty="0" err="1" smtClean="0">
                <a:latin typeface="Calibri" pitchFamily="34" charset="0"/>
                <a:cs typeface="Calibri" pitchFamily="34" charset="0"/>
              </a:rPr>
              <a:t>Ampat</a:t>
            </a:r>
            <a:endParaRPr lang="en-US" dirty="0">
              <a:latin typeface="Calibri" pitchFamily="34" charset="0"/>
              <a:cs typeface="Calibri" pitchFamily="34" charset="0"/>
            </a:endParaRPr>
          </a:p>
        </p:txBody>
      </p:sp>
    </p:spTree>
    <p:extLst>
      <p:ext uri="{BB962C8B-B14F-4D97-AF65-F5344CB8AC3E}">
        <p14:creationId xmlns:p14="http://schemas.microsoft.com/office/powerpoint/2010/main" val="24765373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idx="4294967295"/>
          </p:nvPr>
        </p:nvSpPr>
        <p:spPr>
          <a:xfrm>
            <a:off x="2750520" y="47298"/>
            <a:ext cx="6393480" cy="1303940"/>
          </a:xfrm>
        </p:spPr>
        <p:txBody>
          <a:bodyPr/>
          <a:lstStyle/>
          <a:p>
            <a:pPr eaLnBrk="1" hangingPunct="1"/>
            <a:r>
              <a:rPr lang="en-US" dirty="0" smtClean="0">
                <a:latin typeface="Calibri" pitchFamily="34" charset="0"/>
                <a:cs typeface="Calibri" pitchFamily="34" charset="0"/>
              </a:rPr>
              <a:t>MCA in </a:t>
            </a:r>
            <a:r>
              <a:rPr lang="en-US" dirty="0" err="1" smtClean="0">
                <a:latin typeface="Calibri" pitchFamily="34" charset="0"/>
                <a:cs typeface="Calibri" pitchFamily="34" charset="0"/>
              </a:rPr>
              <a:t>Misool</a:t>
            </a:r>
            <a:r>
              <a:rPr lang="en-US" dirty="0" smtClean="0">
                <a:latin typeface="Calibri" pitchFamily="34" charset="0"/>
                <a:cs typeface="Calibri" pitchFamily="34" charset="0"/>
              </a:rPr>
              <a:t>, Raja </a:t>
            </a:r>
            <a:r>
              <a:rPr lang="en-US" dirty="0" err="1" smtClean="0">
                <a:latin typeface="Calibri" pitchFamily="34" charset="0"/>
                <a:cs typeface="Calibri" pitchFamily="34" charset="0"/>
              </a:rPr>
              <a:t>Ampat</a:t>
            </a:r>
            <a:endParaRPr lang="en-US" dirty="0" smtClean="0">
              <a:latin typeface="Calibri" pitchFamily="34" charset="0"/>
              <a:cs typeface="Calibri" pitchFamily="34" charset="0"/>
            </a:endParaRPr>
          </a:p>
        </p:txBody>
      </p:sp>
      <p:sp>
        <p:nvSpPr>
          <p:cNvPr id="182278" name="Text Box 6"/>
          <p:cNvSpPr txBox="1">
            <a:spLocks noChangeArrowheads="1"/>
          </p:cNvSpPr>
          <p:nvPr/>
        </p:nvSpPr>
        <p:spPr bwMode="auto">
          <a:xfrm>
            <a:off x="3276600" y="4876800"/>
            <a:ext cx="2590800" cy="1902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lnSpc>
                <a:spcPct val="90000"/>
              </a:lnSpc>
              <a:spcBef>
                <a:spcPct val="20000"/>
              </a:spcBef>
            </a:pPr>
            <a:r>
              <a:rPr lang="en-US" sz="2800" b="0" dirty="0" err="1" smtClean="0">
                <a:solidFill>
                  <a:schemeClr val="bg1"/>
                </a:solidFill>
              </a:rPr>
              <a:t>Misool</a:t>
            </a:r>
            <a:r>
              <a:rPr lang="en-US" sz="2800" b="0" dirty="0" smtClean="0">
                <a:solidFill>
                  <a:schemeClr val="bg1"/>
                </a:solidFill>
              </a:rPr>
              <a:t> Eco Resort and </a:t>
            </a:r>
            <a:r>
              <a:rPr lang="en-US" sz="2800" b="0" dirty="0" err="1" smtClean="0">
                <a:solidFill>
                  <a:schemeClr val="bg1"/>
                </a:solidFill>
              </a:rPr>
              <a:t>Yellu</a:t>
            </a:r>
            <a:r>
              <a:rPr lang="en-US" sz="2800" b="0" dirty="0" smtClean="0">
                <a:solidFill>
                  <a:schemeClr val="bg1"/>
                </a:solidFill>
              </a:rPr>
              <a:t> village </a:t>
            </a:r>
            <a:endParaRPr lang="en-US" sz="2800" b="0" dirty="0">
              <a:solidFill>
                <a:schemeClr val="bg1"/>
              </a:solidFill>
            </a:endParaRPr>
          </a:p>
          <a:p>
            <a:pPr algn="ctr">
              <a:spcBef>
                <a:spcPct val="50000"/>
              </a:spcBef>
            </a:pPr>
            <a:endParaRPr lang="en-US" sz="2800" dirty="0"/>
          </a:p>
        </p:txBody>
      </p:sp>
      <p:sp>
        <p:nvSpPr>
          <p:cNvPr id="182279" name="Line 7"/>
          <p:cNvSpPr>
            <a:spLocks noChangeShapeType="1"/>
          </p:cNvSpPr>
          <p:nvPr/>
        </p:nvSpPr>
        <p:spPr bwMode="auto">
          <a:xfrm>
            <a:off x="3886200" y="2524542"/>
            <a:ext cx="1524000" cy="0"/>
          </a:xfrm>
          <a:prstGeom prst="line">
            <a:avLst/>
          </a:prstGeom>
          <a:ln w="57150">
            <a:headEnd/>
            <a:tailEnd type="triangle" w="lg" len="med"/>
          </a:ln>
        </p:spPr>
        <p:style>
          <a:lnRef idx="1">
            <a:schemeClr val="accent5"/>
          </a:lnRef>
          <a:fillRef idx="0">
            <a:schemeClr val="accent5"/>
          </a:fillRef>
          <a:effectRef idx="0">
            <a:schemeClr val="accent5"/>
          </a:effectRef>
          <a:fontRef idx="minor">
            <a:schemeClr val="tx1"/>
          </a:fontRef>
        </p:style>
        <p:txBody>
          <a:bodyPr/>
          <a:lstStyle/>
          <a:p>
            <a:endParaRPr lang="en-US"/>
          </a:p>
        </p:txBody>
      </p:sp>
      <p:sp>
        <p:nvSpPr>
          <p:cNvPr id="182280" name="Line 8"/>
          <p:cNvSpPr>
            <a:spLocks noChangeShapeType="1"/>
          </p:cNvSpPr>
          <p:nvPr/>
        </p:nvSpPr>
        <p:spPr bwMode="auto">
          <a:xfrm flipH="1">
            <a:off x="3886200" y="2905542"/>
            <a:ext cx="1295400" cy="0"/>
          </a:xfrm>
          <a:prstGeom prst="line">
            <a:avLst/>
          </a:prstGeom>
          <a:ln w="57150">
            <a:headEnd/>
            <a:tailEnd type="triangle" w="lg" len="med"/>
          </a:ln>
        </p:spPr>
        <p:style>
          <a:lnRef idx="1">
            <a:schemeClr val="accent5"/>
          </a:lnRef>
          <a:fillRef idx="0">
            <a:schemeClr val="accent5"/>
          </a:fillRef>
          <a:effectRef idx="0">
            <a:schemeClr val="accent5"/>
          </a:effectRef>
          <a:fontRef idx="minor">
            <a:schemeClr val="tx1"/>
          </a:fontRef>
        </p:style>
        <p:txBody>
          <a:bodyPr/>
          <a:lstStyle/>
          <a:p>
            <a:endParaRPr lang="en-US"/>
          </a:p>
        </p:txBody>
      </p:sp>
      <p:sp>
        <p:nvSpPr>
          <p:cNvPr id="182281" name="Text Box 9"/>
          <p:cNvSpPr txBox="1">
            <a:spLocks noChangeArrowheads="1"/>
          </p:cNvSpPr>
          <p:nvPr/>
        </p:nvSpPr>
        <p:spPr bwMode="auto">
          <a:xfrm>
            <a:off x="152400" y="1686342"/>
            <a:ext cx="3124200"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dirty="0">
                <a:solidFill>
                  <a:schemeClr val="bg1"/>
                </a:solidFill>
              </a:rPr>
              <a:t>Explicit incentives = </a:t>
            </a:r>
          </a:p>
          <a:p>
            <a:pPr>
              <a:spcBef>
                <a:spcPct val="50000"/>
              </a:spcBef>
            </a:pPr>
            <a:r>
              <a:rPr lang="en-US" sz="2400" b="0" dirty="0" smtClean="0">
                <a:solidFill>
                  <a:schemeClr val="bg1"/>
                </a:solidFill>
              </a:rPr>
              <a:t>Cash money, education facilities </a:t>
            </a:r>
            <a:r>
              <a:rPr lang="en-US" sz="2400" b="0" dirty="0">
                <a:solidFill>
                  <a:schemeClr val="bg1"/>
                </a:solidFill>
              </a:rPr>
              <a:t>and medical supplies and appliances to </a:t>
            </a:r>
            <a:r>
              <a:rPr lang="en-US" sz="2400" b="0" dirty="0" smtClean="0">
                <a:solidFill>
                  <a:schemeClr val="bg1"/>
                </a:solidFill>
              </a:rPr>
              <a:t>community owners</a:t>
            </a:r>
            <a:endParaRPr lang="en-US" sz="2400" b="0" dirty="0">
              <a:solidFill>
                <a:schemeClr val="bg1"/>
              </a:solidFill>
            </a:endParaRPr>
          </a:p>
        </p:txBody>
      </p:sp>
      <p:sp>
        <p:nvSpPr>
          <p:cNvPr id="182282" name="Text Box 10"/>
          <p:cNvSpPr txBox="1">
            <a:spLocks noChangeArrowheads="1"/>
          </p:cNvSpPr>
          <p:nvPr/>
        </p:nvSpPr>
        <p:spPr bwMode="auto">
          <a:xfrm>
            <a:off x="5562600" y="1610142"/>
            <a:ext cx="342900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dirty="0">
                <a:solidFill>
                  <a:schemeClr val="bg1"/>
                </a:solidFill>
              </a:rPr>
              <a:t>Agreed upon conservation goals</a:t>
            </a:r>
            <a:r>
              <a:rPr lang="en-US" sz="2400" b="0" dirty="0">
                <a:solidFill>
                  <a:schemeClr val="bg1"/>
                </a:solidFill>
              </a:rPr>
              <a:t> = </a:t>
            </a:r>
          </a:p>
          <a:p>
            <a:pPr>
              <a:spcBef>
                <a:spcPct val="50000"/>
              </a:spcBef>
            </a:pPr>
            <a:r>
              <a:rPr lang="en-US" sz="2400" b="0" dirty="0">
                <a:solidFill>
                  <a:schemeClr val="bg1"/>
                </a:solidFill>
              </a:rPr>
              <a:t>establishment of </a:t>
            </a:r>
            <a:r>
              <a:rPr lang="en-US" sz="2400" b="0" dirty="0" smtClean="0">
                <a:solidFill>
                  <a:schemeClr val="bg1"/>
                </a:solidFill>
              </a:rPr>
              <a:t>40,000-hectare </a:t>
            </a:r>
            <a:r>
              <a:rPr lang="en-US" sz="2400" b="0" dirty="0">
                <a:solidFill>
                  <a:schemeClr val="bg1"/>
                </a:solidFill>
              </a:rPr>
              <a:t>NTZ for a </a:t>
            </a:r>
            <a:r>
              <a:rPr lang="en-US" sz="2400" b="0" dirty="0" smtClean="0">
                <a:solidFill>
                  <a:schemeClr val="bg1"/>
                </a:solidFill>
              </a:rPr>
              <a:t>25-years </a:t>
            </a:r>
            <a:r>
              <a:rPr lang="en-US" sz="2400" b="0" dirty="0">
                <a:solidFill>
                  <a:schemeClr val="bg1"/>
                </a:solidFill>
              </a:rPr>
              <a:t>period. </a:t>
            </a:r>
            <a:endParaRPr lang="en-US" sz="2400" dirty="0">
              <a:solidFill>
                <a:schemeClr val="bg1"/>
              </a:solidFill>
            </a:endParaRP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86321" y="4601707"/>
            <a:ext cx="3357680" cy="222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descr="C:\Purwanto\DATA\Workshop_Symposium\ICRS 2012_3-9July2012\Presentation\20100525_Pu_Kofiau_ResourceUse_Sortie27 (01).jpg"/>
          <p:cNvPicPr>
            <a:picLocks noChangeAspect="1" noChangeArrowheads="1"/>
          </p:cNvPicPr>
          <p:nvPr/>
        </p:nvPicPr>
        <p:blipFill rotWithShape="1">
          <a:blip r:embed="rId3">
            <a:extLst>
              <a:ext uri="{28A0092B-C50C-407E-A947-70E740481C1C}">
                <a14:useLocalDpi xmlns:a14="http://schemas.microsoft.com/office/drawing/2010/main"/>
              </a:ext>
            </a:extLst>
          </a:blip>
          <a:srcRect b="8609"/>
          <a:stretch/>
        </p:blipFill>
        <p:spPr bwMode="auto">
          <a:xfrm>
            <a:off x="26961" y="4601707"/>
            <a:ext cx="3252849" cy="222958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1662180" y="6610996"/>
            <a:ext cx="1593795" cy="246221"/>
          </a:xfrm>
          <a:prstGeom prst="rect">
            <a:avLst/>
          </a:prstGeom>
          <a:noFill/>
        </p:spPr>
        <p:txBody>
          <a:bodyPr wrap="square" rtlCol="0">
            <a:spAutoFit/>
          </a:bodyPr>
          <a:lstStyle/>
          <a:p>
            <a:pPr algn="l"/>
            <a:r>
              <a:rPr lang="en-US" sz="1000" i="1" dirty="0" smtClean="0"/>
              <a:t>Photo by TNC/Purwanto</a:t>
            </a:r>
            <a:endParaRPr lang="en-US" sz="1000" i="1" dirty="0"/>
          </a:p>
        </p:txBody>
      </p:sp>
      <p:sp>
        <p:nvSpPr>
          <p:cNvPr id="13" name="TextBox 12"/>
          <p:cNvSpPr txBox="1"/>
          <p:nvPr/>
        </p:nvSpPr>
        <p:spPr>
          <a:xfrm>
            <a:off x="7552985" y="6627807"/>
            <a:ext cx="1594405" cy="246221"/>
          </a:xfrm>
          <a:prstGeom prst="rect">
            <a:avLst/>
          </a:prstGeom>
          <a:noFill/>
        </p:spPr>
        <p:txBody>
          <a:bodyPr wrap="square" rtlCol="0">
            <a:spAutoFit/>
          </a:bodyPr>
          <a:lstStyle/>
          <a:p>
            <a:pPr algn="l"/>
            <a:r>
              <a:rPr lang="en-US" sz="1000" i="1" dirty="0" smtClean="0"/>
              <a:t>Photo by TNC/Purwanto</a:t>
            </a:r>
            <a:endParaRPr lang="en-US" sz="1000" i="1" dirty="0"/>
          </a:p>
        </p:txBody>
      </p:sp>
    </p:spTree>
    <p:extLst>
      <p:ext uri="{BB962C8B-B14F-4D97-AF65-F5344CB8AC3E}">
        <p14:creationId xmlns:p14="http://schemas.microsoft.com/office/powerpoint/2010/main" val="9438749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cs typeface="Calibri" pitchFamily="34" charset="0"/>
              </a:rPr>
              <a:t>Assessing effectiveness of MCA in Raja </a:t>
            </a:r>
            <a:r>
              <a:rPr lang="en-US" dirty="0" err="1" smtClean="0">
                <a:latin typeface="Calibri" pitchFamily="34" charset="0"/>
                <a:cs typeface="Calibri" pitchFamily="34" charset="0"/>
              </a:rPr>
              <a:t>Ampat</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245985" y="1607520"/>
            <a:ext cx="8272555" cy="4876800"/>
          </a:xfrm>
        </p:spPr>
        <p:txBody>
          <a:bodyPr/>
          <a:lstStyle/>
          <a:p>
            <a:r>
              <a:rPr lang="en-US" dirty="0">
                <a:latin typeface="Calibri" pitchFamily="34" charset="0"/>
                <a:cs typeface="Calibri" pitchFamily="34" charset="0"/>
              </a:rPr>
              <a:t>Assess local patrol implementation</a:t>
            </a:r>
          </a:p>
          <a:p>
            <a:r>
              <a:rPr lang="id-ID" dirty="0" smtClean="0">
                <a:latin typeface="Calibri" pitchFamily="34" charset="0"/>
                <a:cs typeface="Calibri" pitchFamily="34" charset="0"/>
              </a:rPr>
              <a:t>Underwater visual census</a:t>
            </a:r>
            <a:r>
              <a:rPr lang="en-US" dirty="0" smtClean="0">
                <a:latin typeface="Calibri" pitchFamily="34" charset="0"/>
                <a:cs typeface="Calibri" pitchFamily="34" charset="0"/>
              </a:rPr>
              <a:t> (Wilson and Green, 2009) – 5 x 50 m transects + long swim (400m)</a:t>
            </a:r>
          </a:p>
          <a:p>
            <a:r>
              <a:rPr lang="en-US" dirty="0" smtClean="0">
                <a:latin typeface="Calibri" pitchFamily="34" charset="0"/>
                <a:cs typeface="Calibri" pitchFamily="34" charset="0"/>
              </a:rPr>
              <a:t>Compare </a:t>
            </a:r>
            <a:r>
              <a:rPr lang="en-US" dirty="0">
                <a:latin typeface="Calibri" pitchFamily="34" charset="0"/>
                <a:cs typeface="Calibri" pitchFamily="34" charset="0"/>
              </a:rPr>
              <a:t>fish biomass </a:t>
            </a:r>
            <a:r>
              <a:rPr lang="en-US" dirty="0" smtClean="0">
                <a:latin typeface="Calibri" pitchFamily="34" charset="0"/>
                <a:cs typeface="Calibri" pitchFamily="34" charset="0"/>
              </a:rPr>
              <a:t>inside and outside </a:t>
            </a:r>
            <a:r>
              <a:rPr lang="id-ID" dirty="0" smtClean="0">
                <a:latin typeface="Calibri" pitchFamily="34" charset="0"/>
                <a:cs typeface="Calibri" pitchFamily="34" charset="0"/>
              </a:rPr>
              <a:t>M</a:t>
            </a:r>
            <a:r>
              <a:rPr lang="en-US" dirty="0" smtClean="0">
                <a:latin typeface="Calibri" pitchFamily="34" charset="0"/>
                <a:cs typeface="Calibri" pitchFamily="34" charset="0"/>
              </a:rPr>
              <a:t>CA</a:t>
            </a:r>
            <a:endParaRPr lang="id-ID" dirty="0">
              <a:latin typeface="Calibri" pitchFamily="34" charset="0"/>
              <a:cs typeface="Calibri" pitchFamily="34"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9114" y="4925607"/>
            <a:ext cx="2585081" cy="1945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11020" y="4936944"/>
            <a:ext cx="2580430" cy="1935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6075" y="4936944"/>
            <a:ext cx="2870232" cy="1935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280400" y="6610996"/>
            <a:ext cx="1593795" cy="246221"/>
          </a:xfrm>
          <a:prstGeom prst="rect">
            <a:avLst/>
          </a:prstGeom>
          <a:noFill/>
        </p:spPr>
        <p:txBody>
          <a:bodyPr wrap="square" rtlCol="0">
            <a:spAutoFit/>
          </a:bodyPr>
          <a:lstStyle/>
          <a:p>
            <a:pPr algn="l"/>
            <a:r>
              <a:rPr lang="en-US" sz="1000" i="1" dirty="0" smtClean="0">
                <a:solidFill>
                  <a:schemeClr val="bg1"/>
                </a:solidFill>
              </a:rPr>
              <a:t>Photo by </a:t>
            </a:r>
            <a:r>
              <a:rPr lang="en-US" sz="1000" i="1" dirty="0">
                <a:solidFill>
                  <a:schemeClr val="bg1"/>
                </a:solidFill>
              </a:rPr>
              <a:t> </a:t>
            </a:r>
            <a:r>
              <a:rPr lang="en-US" sz="1000" i="1" dirty="0" err="1" smtClean="0">
                <a:solidFill>
                  <a:schemeClr val="bg1"/>
                </a:solidFill>
              </a:rPr>
              <a:t>Jurgen</a:t>
            </a:r>
            <a:r>
              <a:rPr lang="en-US" sz="1000" i="1" dirty="0" smtClean="0">
                <a:solidFill>
                  <a:schemeClr val="bg1"/>
                </a:solidFill>
              </a:rPr>
              <a:t> </a:t>
            </a:r>
            <a:r>
              <a:rPr lang="en-US" sz="1000" i="1" dirty="0" err="1" smtClean="0">
                <a:solidFill>
                  <a:schemeClr val="bg1"/>
                </a:solidFill>
              </a:rPr>
              <a:t>Fruend</a:t>
            </a:r>
            <a:endParaRPr lang="en-US" sz="1000" i="1" dirty="0">
              <a:solidFill>
                <a:schemeClr val="bg1"/>
              </a:solidFill>
            </a:endParaRPr>
          </a:p>
        </p:txBody>
      </p:sp>
      <p:sp>
        <p:nvSpPr>
          <p:cNvPr id="8" name="TextBox 7"/>
          <p:cNvSpPr txBox="1"/>
          <p:nvPr/>
        </p:nvSpPr>
        <p:spPr>
          <a:xfrm>
            <a:off x="4097655" y="6605102"/>
            <a:ext cx="1593795" cy="246221"/>
          </a:xfrm>
          <a:prstGeom prst="rect">
            <a:avLst/>
          </a:prstGeom>
          <a:noFill/>
        </p:spPr>
        <p:txBody>
          <a:bodyPr wrap="square" rtlCol="0">
            <a:spAutoFit/>
          </a:bodyPr>
          <a:lstStyle/>
          <a:p>
            <a:pPr algn="r"/>
            <a:r>
              <a:rPr lang="en-US" sz="1000" i="1" dirty="0" smtClean="0">
                <a:solidFill>
                  <a:schemeClr val="bg1"/>
                </a:solidFill>
              </a:rPr>
              <a:t>Photo by </a:t>
            </a:r>
            <a:r>
              <a:rPr lang="en-US" sz="1000" i="1" dirty="0">
                <a:solidFill>
                  <a:schemeClr val="bg1"/>
                </a:solidFill>
              </a:rPr>
              <a:t> </a:t>
            </a:r>
            <a:r>
              <a:rPr lang="en-US" sz="1000" i="1" dirty="0" smtClean="0">
                <a:solidFill>
                  <a:schemeClr val="bg1"/>
                </a:solidFill>
              </a:rPr>
              <a:t>TNC/A. Green</a:t>
            </a:r>
            <a:endParaRPr lang="en-US" sz="1000" i="1" dirty="0">
              <a:solidFill>
                <a:schemeClr val="bg1"/>
              </a:solidFill>
            </a:endParaRPr>
          </a:p>
        </p:txBody>
      </p:sp>
      <p:sp>
        <p:nvSpPr>
          <p:cNvPr id="9" name="TextBox 8"/>
          <p:cNvSpPr txBox="1"/>
          <p:nvPr/>
        </p:nvSpPr>
        <p:spPr>
          <a:xfrm>
            <a:off x="7222512" y="6626409"/>
            <a:ext cx="1593795" cy="246221"/>
          </a:xfrm>
          <a:prstGeom prst="rect">
            <a:avLst/>
          </a:prstGeom>
          <a:noFill/>
        </p:spPr>
        <p:txBody>
          <a:bodyPr wrap="square" rtlCol="0">
            <a:spAutoFit/>
          </a:bodyPr>
          <a:lstStyle/>
          <a:p>
            <a:pPr algn="r"/>
            <a:r>
              <a:rPr lang="en-US" sz="1000" i="1" dirty="0" smtClean="0">
                <a:solidFill>
                  <a:schemeClr val="bg1"/>
                </a:solidFill>
              </a:rPr>
              <a:t>Photo by </a:t>
            </a:r>
            <a:r>
              <a:rPr lang="en-US" sz="1000" i="1" dirty="0">
                <a:solidFill>
                  <a:schemeClr val="bg1"/>
                </a:solidFill>
              </a:rPr>
              <a:t> </a:t>
            </a:r>
            <a:r>
              <a:rPr lang="en-US" sz="1000" i="1" dirty="0" smtClean="0">
                <a:solidFill>
                  <a:schemeClr val="bg1"/>
                </a:solidFill>
              </a:rPr>
              <a:t>MER</a:t>
            </a:r>
            <a:endParaRPr lang="en-US" sz="1000" i="1" dirty="0">
              <a:solidFill>
                <a:schemeClr val="bg1"/>
              </a:solidFill>
            </a:endParaRPr>
          </a:p>
        </p:txBody>
      </p:sp>
    </p:spTree>
    <p:extLst>
      <p:ext uri="{BB962C8B-B14F-4D97-AF65-F5344CB8AC3E}">
        <p14:creationId xmlns:p14="http://schemas.microsoft.com/office/powerpoint/2010/main" val="34433238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cs typeface="Calibri" pitchFamily="34" charset="0"/>
              </a:rPr>
              <a:t>Enforcement within MCA area</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0" y="1455729"/>
            <a:ext cx="3357680" cy="4326015"/>
          </a:xfrm>
        </p:spPr>
        <p:txBody>
          <a:bodyPr/>
          <a:lstStyle/>
          <a:p>
            <a:r>
              <a:rPr lang="en-US" sz="2800" dirty="0" smtClean="0">
                <a:latin typeface="Calibri" pitchFamily="34" charset="0"/>
                <a:cs typeface="Calibri" pitchFamily="34" charset="0"/>
              </a:rPr>
              <a:t>Regular patrol conducted by local community with operational support from MER</a:t>
            </a:r>
          </a:p>
          <a:p>
            <a:r>
              <a:rPr lang="en-US" sz="2800" dirty="0" smtClean="0">
                <a:latin typeface="Calibri" pitchFamily="34" charset="0"/>
                <a:cs typeface="Calibri" pitchFamily="34" charset="0"/>
              </a:rPr>
              <a:t>Customary law and Village regulation to address violation</a:t>
            </a:r>
          </a:p>
          <a:p>
            <a:endParaRPr lang="en-US" sz="2800" dirty="0" smtClean="0">
              <a:latin typeface="Calibri" pitchFamily="34" charset="0"/>
              <a:cs typeface="Calibri" pitchFamily="34" charset="0"/>
            </a:endParaRPr>
          </a:p>
          <a:p>
            <a:pPr marL="0" indent="0">
              <a:buNone/>
            </a:pPr>
            <a:endParaRPr lang="en-US" sz="2800" dirty="0">
              <a:latin typeface="Calibri" pitchFamily="34" charset="0"/>
              <a:cs typeface="Calibri" pitchFamily="34" charset="0"/>
            </a:endParaRPr>
          </a:p>
        </p:txBody>
      </p:sp>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33575" y="1607520"/>
            <a:ext cx="5597897" cy="393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393479" y="5587486"/>
            <a:ext cx="2637991" cy="421325"/>
          </a:xfrm>
          <a:prstGeom prst="rect">
            <a:avLst/>
          </a:prstGeom>
          <a:noFill/>
        </p:spPr>
        <p:txBody>
          <a:bodyPr wrap="square" rtlCol="0">
            <a:spAutoFit/>
          </a:bodyPr>
          <a:lstStyle/>
          <a:p>
            <a:pPr algn="r"/>
            <a:r>
              <a:rPr lang="en-US" sz="1050" i="1" dirty="0" smtClean="0">
                <a:solidFill>
                  <a:schemeClr val="bg1"/>
                </a:solidFill>
              </a:rPr>
              <a:t>Source – </a:t>
            </a:r>
            <a:r>
              <a:rPr lang="en-US" sz="1050" i="1" dirty="0" err="1" smtClean="0">
                <a:solidFill>
                  <a:schemeClr val="bg1"/>
                </a:solidFill>
              </a:rPr>
              <a:t>Misoo</a:t>
            </a:r>
            <a:r>
              <a:rPr lang="en-US" sz="1050" i="1" dirty="0" smtClean="0">
                <a:solidFill>
                  <a:schemeClr val="bg1"/>
                </a:solidFill>
              </a:rPr>
              <a:t> Eco Resort  &amp; CORAL</a:t>
            </a:r>
            <a:endParaRPr lang="en-US" sz="1050" i="1" dirty="0">
              <a:solidFill>
                <a:schemeClr val="bg1"/>
              </a:solidFill>
            </a:endParaRPr>
          </a:p>
        </p:txBody>
      </p:sp>
    </p:spTree>
    <p:extLst>
      <p:ext uri="{BB962C8B-B14F-4D97-AF65-F5344CB8AC3E}">
        <p14:creationId xmlns:p14="http://schemas.microsoft.com/office/powerpoint/2010/main" val="35387771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70" y="1350219"/>
            <a:ext cx="9196832" cy="5523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C:\Purwanto\DATA\Workshop_Symposium\ICRS 2012_3-9July2012\Presentation\Pics\20110531_Pur_Dampier_RH2011_CapeKri (115).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t="14154"/>
          <a:stretch/>
        </p:blipFill>
        <p:spPr bwMode="auto">
          <a:xfrm>
            <a:off x="6680216" y="1403384"/>
            <a:ext cx="2428640" cy="124501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552985" y="2449817"/>
            <a:ext cx="1594405" cy="215444"/>
          </a:xfrm>
          <a:prstGeom prst="rect">
            <a:avLst/>
          </a:prstGeom>
          <a:noFill/>
        </p:spPr>
        <p:txBody>
          <a:bodyPr wrap="square" rtlCol="0">
            <a:spAutoFit/>
          </a:bodyPr>
          <a:lstStyle/>
          <a:p>
            <a:pPr algn="r"/>
            <a:r>
              <a:rPr lang="en-US" sz="800" i="1" dirty="0" smtClean="0">
                <a:solidFill>
                  <a:schemeClr val="bg1"/>
                </a:solidFill>
              </a:rPr>
              <a:t>Photo by TNC/Purwanto</a:t>
            </a:r>
            <a:endParaRPr lang="en-US" sz="800" i="1" dirty="0">
              <a:solidFill>
                <a:schemeClr val="bg1"/>
              </a:solidFill>
            </a:endParaRPr>
          </a:p>
        </p:txBody>
      </p:sp>
      <p:sp>
        <p:nvSpPr>
          <p:cNvPr id="6" name="Down Arrow 5"/>
          <p:cNvSpPr/>
          <p:nvPr/>
        </p:nvSpPr>
        <p:spPr bwMode="auto">
          <a:xfrm>
            <a:off x="1848772" y="4799024"/>
            <a:ext cx="455370" cy="758950"/>
          </a:xfrm>
          <a:prstGeom prst="downArrow">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 name="TextBox 7"/>
          <p:cNvSpPr txBox="1"/>
          <p:nvPr/>
        </p:nvSpPr>
        <p:spPr>
          <a:xfrm>
            <a:off x="1317507" y="4061194"/>
            <a:ext cx="1669690" cy="646331"/>
          </a:xfrm>
          <a:prstGeom prst="rect">
            <a:avLst/>
          </a:prstGeom>
          <a:noFill/>
        </p:spPr>
        <p:txBody>
          <a:bodyPr wrap="square" rtlCol="0">
            <a:spAutoFit/>
          </a:bodyPr>
          <a:lstStyle/>
          <a:p>
            <a:r>
              <a:rPr lang="en-US" dirty="0" smtClean="0"/>
              <a:t>MCA implemented</a:t>
            </a:r>
            <a:endParaRPr lang="en-US" dirty="0"/>
          </a:p>
        </p:txBody>
      </p:sp>
      <p:sp>
        <p:nvSpPr>
          <p:cNvPr id="3" name="Title 2"/>
          <p:cNvSpPr>
            <a:spLocks noGrp="1"/>
          </p:cNvSpPr>
          <p:nvPr>
            <p:ph type="title"/>
          </p:nvPr>
        </p:nvSpPr>
        <p:spPr/>
        <p:txBody>
          <a:bodyPr/>
          <a:lstStyle/>
          <a:p>
            <a:r>
              <a:rPr lang="en-US" dirty="0" smtClean="0">
                <a:latin typeface="Calibri" pitchFamily="34" charset="0"/>
                <a:cs typeface="Calibri" pitchFamily="34" charset="0"/>
              </a:rPr>
              <a:t>Increasing fish biomass within MCA area</a:t>
            </a:r>
            <a:endParaRPr lang="en-US" dirty="0">
              <a:latin typeface="Calibri" pitchFamily="34" charset="0"/>
              <a:cs typeface="Calibri" pitchFamily="34" charset="0"/>
            </a:endParaRPr>
          </a:p>
        </p:txBody>
      </p:sp>
    </p:spTree>
    <p:extLst>
      <p:ext uri="{BB962C8B-B14F-4D97-AF65-F5344CB8AC3E}">
        <p14:creationId xmlns:p14="http://schemas.microsoft.com/office/powerpoint/2010/main" val="26626826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58" y="1372070"/>
            <a:ext cx="9167458" cy="5543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latin typeface="Calibri" pitchFamily="34" charset="0"/>
                <a:cs typeface="Calibri" pitchFamily="34" charset="0"/>
              </a:rPr>
              <a:t>Increasing fish biomass within MCA area</a:t>
            </a:r>
            <a:endParaRPr lang="en-US" dirty="0">
              <a:latin typeface="Calibri" pitchFamily="34" charset="0"/>
              <a:cs typeface="Calibri" pitchFamily="34" charset="0"/>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643032" y="1412185"/>
            <a:ext cx="2461348" cy="1364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291389" y="2553613"/>
            <a:ext cx="1821480" cy="215444"/>
          </a:xfrm>
          <a:prstGeom prst="rect">
            <a:avLst/>
          </a:prstGeom>
          <a:noFill/>
        </p:spPr>
        <p:txBody>
          <a:bodyPr wrap="square" rtlCol="0">
            <a:spAutoFit/>
          </a:bodyPr>
          <a:lstStyle/>
          <a:p>
            <a:pPr algn="r"/>
            <a:r>
              <a:rPr lang="en-US" sz="800" i="1" dirty="0" smtClean="0">
                <a:solidFill>
                  <a:schemeClr val="bg1"/>
                </a:solidFill>
              </a:rPr>
              <a:t>Photo by FishBase.org</a:t>
            </a:r>
            <a:endParaRPr lang="en-US" sz="800" i="1" dirty="0">
              <a:solidFill>
                <a:schemeClr val="bg1"/>
              </a:solidFill>
            </a:endParaRPr>
          </a:p>
        </p:txBody>
      </p:sp>
      <p:sp>
        <p:nvSpPr>
          <p:cNvPr id="8" name="Down Arrow 7"/>
          <p:cNvSpPr/>
          <p:nvPr/>
        </p:nvSpPr>
        <p:spPr bwMode="auto">
          <a:xfrm>
            <a:off x="1915675" y="4816991"/>
            <a:ext cx="455370" cy="758950"/>
          </a:xfrm>
          <a:prstGeom prst="downArrow">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9" name="TextBox 8"/>
          <p:cNvSpPr txBox="1"/>
          <p:nvPr/>
        </p:nvSpPr>
        <p:spPr>
          <a:xfrm>
            <a:off x="1384410" y="4079161"/>
            <a:ext cx="1669690" cy="646331"/>
          </a:xfrm>
          <a:prstGeom prst="rect">
            <a:avLst/>
          </a:prstGeom>
          <a:noFill/>
        </p:spPr>
        <p:txBody>
          <a:bodyPr wrap="square" rtlCol="0">
            <a:spAutoFit/>
          </a:bodyPr>
          <a:lstStyle/>
          <a:p>
            <a:r>
              <a:rPr lang="en-US" dirty="0" smtClean="0"/>
              <a:t>MCA implemented</a:t>
            </a:r>
            <a:endParaRPr lang="en-US" dirty="0"/>
          </a:p>
        </p:txBody>
      </p:sp>
    </p:spTree>
    <p:extLst>
      <p:ext uri="{BB962C8B-B14F-4D97-AF65-F5344CB8AC3E}">
        <p14:creationId xmlns:p14="http://schemas.microsoft.com/office/powerpoint/2010/main" val="24457427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58" y="1345270"/>
            <a:ext cx="9212953" cy="5512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descr="C:\Purwanto\DATA\Workshop_Symposium\APCRs - Phuket 20 - 25 June 2010\Pictures\Presentation Material\P-areo4.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780906" y="1406453"/>
            <a:ext cx="2347549" cy="1408529"/>
          </a:xfrm>
          <a:prstGeom prst="rect">
            <a:avLst/>
          </a:prstGeom>
          <a:noFill/>
          <a:extLst>
            <a:ext uri="{909E8E84-426E-40DD-AFC4-6F175D3DCCD1}">
              <a14:hiddenFill xmlns:a14="http://schemas.microsoft.com/office/drawing/2010/main">
                <a:solidFill>
                  <a:srgbClr val="FFFFFF"/>
                </a:solidFill>
              </a14:hiddenFill>
            </a:ext>
          </a:extLst>
        </p:spPr>
      </p:pic>
      <p:sp>
        <p:nvSpPr>
          <p:cNvPr id="8" name="Down Arrow 7"/>
          <p:cNvSpPr/>
          <p:nvPr/>
        </p:nvSpPr>
        <p:spPr bwMode="auto">
          <a:xfrm>
            <a:off x="1991571" y="4954440"/>
            <a:ext cx="455370" cy="758950"/>
          </a:xfrm>
          <a:prstGeom prst="downArrow">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9" name="TextBox 8"/>
          <p:cNvSpPr txBox="1"/>
          <p:nvPr/>
        </p:nvSpPr>
        <p:spPr>
          <a:xfrm>
            <a:off x="1460306" y="4216610"/>
            <a:ext cx="1669690" cy="646331"/>
          </a:xfrm>
          <a:prstGeom prst="rect">
            <a:avLst/>
          </a:prstGeom>
          <a:noFill/>
        </p:spPr>
        <p:txBody>
          <a:bodyPr wrap="square" rtlCol="0">
            <a:spAutoFit/>
          </a:bodyPr>
          <a:lstStyle/>
          <a:p>
            <a:r>
              <a:rPr lang="en-US" dirty="0" smtClean="0"/>
              <a:t>MCA implemented</a:t>
            </a:r>
            <a:endParaRPr lang="en-US" dirty="0"/>
          </a:p>
        </p:txBody>
      </p:sp>
      <p:sp>
        <p:nvSpPr>
          <p:cNvPr id="5" name="TextBox 12"/>
          <p:cNvSpPr txBox="1"/>
          <p:nvPr/>
        </p:nvSpPr>
        <p:spPr>
          <a:xfrm>
            <a:off x="7526099" y="2564603"/>
            <a:ext cx="1594405" cy="230832"/>
          </a:xfrm>
          <a:prstGeom prst="rect">
            <a:avLst/>
          </a:prstGeom>
          <a:noFill/>
        </p:spPr>
        <p:txBody>
          <a:bodyPr wrap="square" rtlCol="0">
            <a:spAutoFit/>
          </a:bodyPr>
          <a:lstStyle>
            <a:defPPr>
              <a:defRPr lang="en-US"/>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r>
              <a:rPr lang="en-US" sz="900" i="1" dirty="0" smtClean="0">
                <a:solidFill>
                  <a:schemeClr val="bg1"/>
                </a:solidFill>
              </a:rPr>
              <a:t>Photo by FishBase.org</a:t>
            </a:r>
            <a:endParaRPr lang="en-US" sz="900" i="1" dirty="0">
              <a:solidFill>
                <a:schemeClr val="bg1"/>
              </a:solidFill>
            </a:endParaRPr>
          </a:p>
        </p:txBody>
      </p:sp>
      <p:sp>
        <p:nvSpPr>
          <p:cNvPr id="2" name="Title 1"/>
          <p:cNvSpPr>
            <a:spLocks noGrp="1"/>
          </p:cNvSpPr>
          <p:nvPr>
            <p:ph type="title"/>
          </p:nvPr>
        </p:nvSpPr>
        <p:spPr/>
        <p:txBody>
          <a:bodyPr/>
          <a:lstStyle/>
          <a:p>
            <a:r>
              <a:rPr lang="en-US" dirty="0" smtClean="0">
                <a:latin typeface="Calibri" pitchFamily="34" charset="0"/>
                <a:cs typeface="Calibri" pitchFamily="34" charset="0"/>
              </a:rPr>
              <a:t>Increasing fish biomass within MCA area</a:t>
            </a:r>
            <a:endParaRPr lang="en-US" dirty="0">
              <a:latin typeface="Calibri" pitchFamily="34" charset="0"/>
              <a:cs typeface="Calibri" pitchFamily="34" charset="0"/>
            </a:endParaRPr>
          </a:p>
        </p:txBody>
      </p:sp>
    </p:spTree>
    <p:extLst>
      <p:ext uri="{BB962C8B-B14F-4D97-AF65-F5344CB8AC3E}">
        <p14:creationId xmlns:p14="http://schemas.microsoft.com/office/powerpoint/2010/main" val="5415865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1" y="1368982"/>
            <a:ext cx="9141339" cy="5493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Down Arrow 6"/>
          <p:cNvSpPr/>
          <p:nvPr/>
        </p:nvSpPr>
        <p:spPr bwMode="auto">
          <a:xfrm>
            <a:off x="1915675" y="4845198"/>
            <a:ext cx="455370" cy="758950"/>
          </a:xfrm>
          <a:prstGeom prst="downArrow">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 name="TextBox 7"/>
          <p:cNvSpPr txBox="1"/>
          <p:nvPr/>
        </p:nvSpPr>
        <p:spPr>
          <a:xfrm>
            <a:off x="1302522" y="4107368"/>
            <a:ext cx="1669690" cy="646331"/>
          </a:xfrm>
          <a:prstGeom prst="rect">
            <a:avLst/>
          </a:prstGeom>
          <a:noFill/>
        </p:spPr>
        <p:txBody>
          <a:bodyPr wrap="square" rtlCol="0">
            <a:spAutoFit/>
          </a:bodyPr>
          <a:lstStyle/>
          <a:p>
            <a:r>
              <a:rPr lang="en-US" dirty="0" smtClean="0"/>
              <a:t>MCA implemented</a:t>
            </a:r>
            <a:endParaRPr lang="en-US" dirty="0"/>
          </a:p>
        </p:txBody>
      </p:sp>
      <p:pic>
        <p:nvPicPr>
          <p:cNvPr id="2050" name="Picture 2" descr="C:\Users\purwanto\Desktop\MIS_290412_BRUVS_S9_D6_George_left2_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1954" y="1398532"/>
            <a:ext cx="3162030" cy="12115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903764" y="1382471"/>
            <a:ext cx="1357086" cy="215444"/>
          </a:xfrm>
          <a:prstGeom prst="rect">
            <a:avLst/>
          </a:prstGeom>
          <a:noFill/>
        </p:spPr>
        <p:txBody>
          <a:bodyPr wrap="square" rtlCol="0">
            <a:spAutoFit/>
          </a:bodyPr>
          <a:lstStyle/>
          <a:p>
            <a:pPr algn="l"/>
            <a:r>
              <a:rPr lang="en-US" sz="800" i="1" dirty="0" smtClean="0"/>
              <a:t>Photo by Vanessa </a:t>
            </a:r>
            <a:r>
              <a:rPr lang="en-US" sz="800" i="1" dirty="0" err="1" smtClean="0"/>
              <a:t>Jaiteh</a:t>
            </a:r>
            <a:endParaRPr lang="en-US" sz="800" i="1" dirty="0"/>
          </a:p>
        </p:txBody>
      </p:sp>
      <p:sp>
        <p:nvSpPr>
          <p:cNvPr id="4" name="Title 3"/>
          <p:cNvSpPr>
            <a:spLocks noGrp="1"/>
          </p:cNvSpPr>
          <p:nvPr>
            <p:ph type="title"/>
          </p:nvPr>
        </p:nvSpPr>
        <p:spPr/>
        <p:txBody>
          <a:bodyPr/>
          <a:lstStyle/>
          <a:p>
            <a:r>
              <a:rPr lang="en-US" dirty="0" smtClean="0">
                <a:latin typeface="Calibri" pitchFamily="34" charset="0"/>
                <a:cs typeface="Calibri" pitchFamily="34" charset="0"/>
              </a:rPr>
              <a:t>Increasing sharks within MCA area</a:t>
            </a:r>
            <a:endParaRPr lang="en-US" dirty="0">
              <a:latin typeface="Calibri" pitchFamily="34" charset="0"/>
              <a:cs typeface="Calibri" pitchFamily="34" charset="0"/>
            </a:endParaRPr>
          </a:p>
        </p:txBody>
      </p:sp>
    </p:spTree>
    <p:extLst>
      <p:ext uri="{BB962C8B-B14F-4D97-AF65-F5344CB8AC3E}">
        <p14:creationId xmlns:p14="http://schemas.microsoft.com/office/powerpoint/2010/main" val="5856065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Purwanto\DATA\Workshop_Symposium\ICRS 2012_3-9July2012\Presentation\02_KawasanKonservasiLaut_06April2010_cro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63" y="1399108"/>
            <a:ext cx="9119137" cy="545889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456010" y="6562061"/>
            <a:ext cx="1687990" cy="203488"/>
          </a:xfrm>
          <a:prstGeom prst="rect">
            <a:avLst/>
          </a:prstGeom>
          <a:noFill/>
        </p:spPr>
        <p:txBody>
          <a:bodyPr wrap="square" rtlCol="0">
            <a:spAutoFit/>
          </a:bodyPr>
          <a:lstStyle/>
          <a:p>
            <a:pPr algn="l"/>
            <a:r>
              <a:rPr lang="en-US" sz="1000" i="1" dirty="0" smtClean="0"/>
              <a:t>Map by TNC/Wen </a:t>
            </a:r>
            <a:r>
              <a:rPr lang="en-US" sz="1000" i="1" dirty="0" err="1" smtClean="0"/>
              <a:t>Wen</a:t>
            </a:r>
            <a:endParaRPr lang="en-US" sz="1000" i="1" dirty="0"/>
          </a:p>
        </p:txBody>
      </p:sp>
      <p:sp>
        <p:nvSpPr>
          <p:cNvPr id="3" name="Title 2"/>
          <p:cNvSpPr>
            <a:spLocks noGrp="1"/>
          </p:cNvSpPr>
          <p:nvPr>
            <p:ph type="title"/>
          </p:nvPr>
        </p:nvSpPr>
        <p:spPr/>
        <p:txBody>
          <a:bodyPr/>
          <a:lstStyle/>
          <a:p>
            <a:r>
              <a:rPr lang="en-US" dirty="0" smtClean="0">
                <a:latin typeface="Calibri" pitchFamily="34" charset="0"/>
                <a:cs typeface="Calibri" pitchFamily="34" charset="0"/>
              </a:rPr>
              <a:t>MPAs across Indonesia</a:t>
            </a:r>
            <a:endParaRPr lang="en-US" dirty="0">
              <a:latin typeface="Calibri" pitchFamily="34" charset="0"/>
              <a:cs typeface="Calibri" pitchFamily="34" charset="0"/>
            </a:endParaRPr>
          </a:p>
        </p:txBody>
      </p:sp>
    </p:spTree>
    <p:extLst>
      <p:ext uri="{BB962C8B-B14F-4D97-AF65-F5344CB8AC3E}">
        <p14:creationId xmlns:p14="http://schemas.microsoft.com/office/powerpoint/2010/main" val="38808404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cs typeface="Calibri" pitchFamily="34" charset="0"/>
              </a:rPr>
              <a:t>MCA study in Indonesia </a:t>
            </a:r>
            <a:endParaRPr lang="en-US" dirty="0">
              <a:latin typeface="Calibri" pitchFamily="34" charset="0"/>
              <a:cs typeface="Calibri" pitchFamily="34" charset="0"/>
            </a:endParaRPr>
          </a:p>
        </p:txBody>
      </p:sp>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0563" t="12037" r="18660" b="6250"/>
          <a:stretch/>
        </p:blipFill>
        <p:spPr bwMode="auto">
          <a:xfrm>
            <a:off x="188473" y="1591194"/>
            <a:ext cx="3094908" cy="2339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87485" y="4112055"/>
            <a:ext cx="3094908" cy="2520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2"/>
          <p:cNvSpPr>
            <a:spLocks noGrp="1"/>
          </p:cNvSpPr>
          <p:nvPr>
            <p:ph idx="1"/>
          </p:nvPr>
        </p:nvSpPr>
        <p:spPr>
          <a:xfrm>
            <a:off x="3737155" y="5781745"/>
            <a:ext cx="5236754" cy="702575"/>
          </a:xfrm>
        </p:spPr>
        <p:txBody>
          <a:bodyPr/>
          <a:lstStyle/>
          <a:p>
            <a:pPr marL="0" indent="0" algn="r">
              <a:buNone/>
            </a:pPr>
            <a:r>
              <a:rPr lang="en-US" sz="3600" dirty="0" smtClean="0"/>
              <a:t>www.mcatoolkit.org</a:t>
            </a:r>
          </a:p>
          <a:p>
            <a:pPr algn="r"/>
            <a:endParaRPr lang="en-US" sz="3600" dirty="0"/>
          </a:p>
        </p:txBody>
      </p:sp>
      <p:sp>
        <p:nvSpPr>
          <p:cNvPr id="3" name="TextBox 2"/>
          <p:cNvSpPr txBox="1"/>
          <p:nvPr/>
        </p:nvSpPr>
        <p:spPr>
          <a:xfrm>
            <a:off x="3737154" y="1613366"/>
            <a:ext cx="5009071" cy="3046988"/>
          </a:xfrm>
          <a:prstGeom prst="rect">
            <a:avLst/>
          </a:prstGeom>
          <a:noFill/>
        </p:spPr>
        <p:txBody>
          <a:bodyPr wrap="square" rtlCol="0">
            <a:spAutoFit/>
          </a:bodyPr>
          <a:lstStyle/>
          <a:p>
            <a:pPr marL="285750" indent="-285750" algn="l">
              <a:buFont typeface="Arial" pitchFamily="34" charset="0"/>
              <a:buChar char="•"/>
            </a:pPr>
            <a:r>
              <a:rPr lang="en-US" sz="2400" dirty="0" smtClean="0">
                <a:solidFill>
                  <a:schemeClr val="bg1"/>
                </a:solidFill>
                <a:latin typeface="Calibri" pitchFamily="34" charset="0"/>
                <a:cs typeface="Calibri" pitchFamily="34" charset="0"/>
              </a:rPr>
              <a:t>20 MCAs in Indonesia – Successful and Unsuccessful</a:t>
            </a:r>
          </a:p>
          <a:p>
            <a:pPr marL="285750" indent="-285750" algn="l">
              <a:buFont typeface="Arial" pitchFamily="34" charset="0"/>
              <a:buChar char="•"/>
            </a:pPr>
            <a:r>
              <a:rPr lang="en-US" sz="2400" dirty="0">
                <a:solidFill>
                  <a:schemeClr val="bg1"/>
                </a:solidFill>
                <a:latin typeface="Calibri" pitchFamily="34" charset="0"/>
                <a:cs typeface="Calibri" pitchFamily="34" charset="0"/>
              </a:rPr>
              <a:t>Establishing MCA: Feasibility study, Engagement, Agreement Design and Implementation</a:t>
            </a:r>
          </a:p>
          <a:p>
            <a:pPr marL="285750" indent="-285750" algn="l">
              <a:buFont typeface="Arial" pitchFamily="34" charset="0"/>
              <a:buChar char="•"/>
            </a:pPr>
            <a:r>
              <a:rPr lang="en-US" sz="2400" dirty="0" err="1" smtClean="0">
                <a:solidFill>
                  <a:schemeClr val="bg1"/>
                </a:solidFill>
                <a:latin typeface="Calibri" pitchFamily="34" charset="0"/>
                <a:cs typeface="Calibri" pitchFamily="34" charset="0"/>
              </a:rPr>
              <a:t>Misool</a:t>
            </a:r>
            <a:r>
              <a:rPr lang="en-US" sz="2400" dirty="0" smtClean="0">
                <a:solidFill>
                  <a:schemeClr val="bg1"/>
                </a:solidFill>
                <a:latin typeface="Calibri" pitchFamily="34" charset="0"/>
                <a:cs typeface="Calibri" pitchFamily="34" charset="0"/>
              </a:rPr>
              <a:t> MCA is </a:t>
            </a:r>
            <a:r>
              <a:rPr lang="en-US" sz="2400" dirty="0" smtClean="0">
                <a:solidFill>
                  <a:schemeClr val="bg1"/>
                </a:solidFill>
                <a:latin typeface="Calibri" pitchFamily="34" charset="0"/>
                <a:cs typeface="Calibri" pitchFamily="34" charset="0"/>
                <a:sym typeface="Wingdings" pitchFamily="2" charset="2"/>
              </a:rPr>
              <a:t>effective implemented </a:t>
            </a:r>
            <a:r>
              <a:rPr lang="en-US" sz="2400" dirty="0" smtClean="0">
                <a:solidFill>
                  <a:schemeClr val="bg1"/>
                </a:solidFill>
                <a:latin typeface="Calibri" pitchFamily="34" charset="0"/>
                <a:cs typeface="Calibri" pitchFamily="34" charset="0"/>
              </a:rPr>
              <a:t>(Jay Udelhoven, 2010)</a:t>
            </a:r>
          </a:p>
          <a:p>
            <a:endParaRPr lang="en-US" sz="2400" dirty="0">
              <a:solidFill>
                <a:schemeClr val="bg1"/>
              </a:solidFill>
              <a:latin typeface="Calibri" pitchFamily="34" charset="0"/>
              <a:cs typeface="Calibri" pitchFamily="34" charset="0"/>
            </a:endParaRPr>
          </a:p>
        </p:txBody>
      </p:sp>
    </p:spTree>
    <p:extLst>
      <p:ext uri="{BB962C8B-B14F-4D97-AF65-F5344CB8AC3E}">
        <p14:creationId xmlns:p14="http://schemas.microsoft.com/office/powerpoint/2010/main" val="23976766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32620" y="1399108"/>
            <a:ext cx="7017493" cy="5421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763885" y="6388905"/>
            <a:ext cx="1687990" cy="246221"/>
          </a:xfrm>
          <a:prstGeom prst="rect">
            <a:avLst/>
          </a:prstGeom>
          <a:noFill/>
        </p:spPr>
        <p:txBody>
          <a:bodyPr wrap="square" rtlCol="0">
            <a:spAutoFit/>
          </a:bodyPr>
          <a:lstStyle/>
          <a:p>
            <a:pPr algn="l"/>
            <a:r>
              <a:rPr lang="en-US" sz="1000" i="1" dirty="0" smtClean="0"/>
              <a:t>Map by TNC/Ben Gilmer</a:t>
            </a:r>
            <a:endParaRPr lang="en-US" sz="1000" i="1" dirty="0"/>
          </a:p>
        </p:txBody>
      </p:sp>
      <p:sp>
        <p:nvSpPr>
          <p:cNvPr id="3" name="Title 2"/>
          <p:cNvSpPr>
            <a:spLocks noGrp="1"/>
          </p:cNvSpPr>
          <p:nvPr>
            <p:ph type="title"/>
          </p:nvPr>
        </p:nvSpPr>
        <p:spPr/>
        <p:txBody>
          <a:bodyPr/>
          <a:lstStyle/>
          <a:p>
            <a:r>
              <a:rPr lang="en-US" dirty="0" smtClean="0">
                <a:latin typeface="Calibri" pitchFamily="34" charset="0"/>
                <a:cs typeface="Calibri" pitchFamily="34" charset="0"/>
              </a:rPr>
              <a:t>MCAs across Indonesia</a:t>
            </a:r>
            <a:endParaRPr lang="en-US" dirty="0">
              <a:latin typeface="Calibri" pitchFamily="34" charset="0"/>
              <a:cs typeface="Calibri" pitchFamily="34" charset="0"/>
            </a:endParaRPr>
          </a:p>
        </p:txBody>
      </p:sp>
    </p:spTree>
    <p:extLst>
      <p:ext uri="{BB962C8B-B14F-4D97-AF65-F5344CB8AC3E}">
        <p14:creationId xmlns:p14="http://schemas.microsoft.com/office/powerpoint/2010/main" val="3850187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cs typeface="Calibri" pitchFamily="34" charset="0"/>
              </a:rPr>
              <a:t>Conclusion</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16091" y="1683415"/>
            <a:ext cx="8654239" cy="3111695"/>
          </a:xfrm>
        </p:spPr>
        <p:txBody>
          <a:bodyPr/>
          <a:lstStyle/>
          <a:p>
            <a:r>
              <a:rPr lang="en-US" sz="2800" dirty="0" smtClean="0"/>
              <a:t>Effectively managed MCA can increase fish biomass and sharks in Raja </a:t>
            </a:r>
            <a:r>
              <a:rPr lang="en-US" sz="2800" dirty="0" err="1" smtClean="0"/>
              <a:t>Ampat</a:t>
            </a:r>
            <a:endParaRPr lang="en-US" sz="2800" dirty="0" smtClean="0"/>
          </a:p>
          <a:p>
            <a:r>
              <a:rPr lang="en-US" sz="2800" dirty="0" smtClean="0"/>
              <a:t>MCA is an alternative tool or model to achieve both tourism and biodiversity conservation goals</a:t>
            </a:r>
          </a:p>
          <a:p>
            <a:r>
              <a:rPr lang="en-US" sz="2800" dirty="0" smtClean="0"/>
              <a:t>MCA strong demonstrate win-win solution between private sector and local communities </a:t>
            </a:r>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0692" y="4931190"/>
            <a:ext cx="1821480" cy="192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820000">
            <a:off x="2653789" y="4521457"/>
            <a:ext cx="4501415" cy="274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3624" y="4966451"/>
            <a:ext cx="2511001" cy="1882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06742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475" r="19288"/>
          <a:stretch/>
        </p:blipFill>
        <p:spPr bwMode="auto">
          <a:xfrm>
            <a:off x="-14" y="1379834"/>
            <a:ext cx="5421710" cy="5478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latin typeface="Calibri" pitchFamily="34" charset="0"/>
                <a:cs typeface="Calibri" pitchFamily="34" charset="0"/>
              </a:rPr>
              <a:t>Thanks…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5421696" y="1379834"/>
            <a:ext cx="3699196" cy="5104486"/>
          </a:xfrm>
        </p:spPr>
        <p:txBody>
          <a:bodyPr/>
          <a:lstStyle/>
          <a:p>
            <a:r>
              <a:rPr lang="en-US" sz="2400" dirty="0" smtClean="0">
                <a:latin typeface="Calibri" pitchFamily="34" charset="0"/>
                <a:cs typeface="Calibri" pitchFamily="34" charset="0"/>
              </a:rPr>
              <a:t>TNC Global Marine Team </a:t>
            </a:r>
          </a:p>
          <a:p>
            <a:r>
              <a:rPr lang="en-US" sz="2400" dirty="0" smtClean="0">
                <a:latin typeface="Calibri" pitchFamily="34" charset="0"/>
                <a:cs typeface="Calibri" pitchFamily="34" charset="0"/>
              </a:rPr>
              <a:t>Raja </a:t>
            </a:r>
            <a:r>
              <a:rPr lang="en-US" sz="2400" dirty="0" err="1">
                <a:latin typeface="Calibri" pitchFamily="34" charset="0"/>
                <a:cs typeface="Calibri" pitchFamily="34" charset="0"/>
              </a:rPr>
              <a:t>Ampat</a:t>
            </a:r>
            <a:r>
              <a:rPr lang="en-US" sz="2400" dirty="0">
                <a:latin typeface="Calibri" pitchFamily="34" charset="0"/>
                <a:cs typeface="Calibri" pitchFamily="34" charset="0"/>
              </a:rPr>
              <a:t> Government</a:t>
            </a:r>
          </a:p>
          <a:p>
            <a:r>
              <a:rPr lang="en-US" sz="2400" dirty="0">
                <a:latin typeface="Calibri" pitchFamily="34" charset="0"/>
                <a:cs typeface="Calibri" pitchFamily="34" charset="0"/>
              </a:rPr>
              <a:t>Local communities in </a:t>
            </a:r>
            <a:r>
              <a:rPr lang="en-US" sz="2400" dirty="0" err="1" smtClean="0">
                <a:latin typeface="Calibri" pitchFamily="34" charset="0"/>
                <a:cs typeface="Calibri" pitchFamily="34" charset="0"/>
              </a:rPr>
              <a:t>Misool</a:t>
            </a:r>
            <a:endParaRPr lang="en-US" sz="2400" dirty="0" smtClean="0">
              <a:latin typeface="Calibri" pitchFamily="34" charset="0"/>
              <a:cs typeface="Calibri" pitchFamily="34" charset="0"/>
            </a:endParaRPr>
          </a:p>
          <a:p>
            <a:r>
              <a:rPr lang="en-US" sz="2400" dirty="0" err="1" smtClean="0">
                <a:latin typeface="Calibri" pitchFamily="34" charset="0"/>
                <a:cs typeface="Calibri" pitchFamily="34" charset="0"/>
              </a:rPr>
              <a:t>Misool</a:t>
            </a:r>
            <a:r>
              <a:rPr lang="en-US" sz="2400" dirty="0" smtClean="0">
                <a:latin typeface="Calibri" pitchFamily="34" charset="0"/>
                <a:cs typeface="Calibri" pitchFamily="34" charset="0"/>
              </a:rPr>
              <a:t> Eco Resort</a:t>
            </a:r>
            <a:endParaRPr lang="en-US" sz="2400" dirty="0">
              <a:latin typeface="Calibri" pitchFamily="34" charset="0"/>
              <a:cs typeface="Calibri" pitchFamily="34" charset="0"/>
            </a:endParaRPr>
          </a:p>
          <a:p>
            <a:r>
              <a:rPr lang="en-US" sz="2400" dirty="0" err="1" smtClean="0">
                <a:latin typeface="Calibri" pitchFamily="34" charset="0"/>
                <a:cs typeface="Calibri" pitchFamily="34" charset="0"/>
              </a:rPr>
              <a:t>Misool</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Baseftin</a:t>
            </a:r>
            <a:endParaRPr lang="en-US" sz="2400" dirty="0" smtClean="0">
              <a:latin typeface="Calibri" pitchFamily="34" charset="0"/>
              <a:cs typeface="Calibri" pitchFamily="34" charset="0"/>
            </a:endParaRPr>
          </a:p>
          <a:p>
            <a:r>
              <a:rPr lang="en-US" sz="2400" dirty="0" smtClean="0">
                <a:latin typeface="Calibri" pitchFamily="34" charset="0"/>
                <a:cs typeface="Calibri" pitchFamily="34" charset="0"/>
              </a:rPr>
              <a:t>Coral Alliance</a:t>
            </a:r>
          </a:p>
          <a:p>
            <a:r>
              <a:rPr lang="en-US" sz="2400" dirty="0" err="1" smtClean="0">
                <a:latin typeface="Calibri" pitchFamily="34" charset="0"/>
                <a:cs typeface="Calibri" pitchFamily="34" charset="0"/>
              </a:rPr>
              <a:t>WildAid</a:t>
            </a:r>
            <a:endParaRPr lang="en-US" sz="2400" dirty="0" smtClean="0">
              <a:latin typeface="Calibri" pitchFamily="34" charset="0"/>
              <a:cs typeface="Calibri" pitchFamily="34" charset="0"/>
            </a:endParaRPr>
          </a:p>
          <a:p>
            <a:r>
              <a:rPr lang="en-US" sz="2400" dirty="0" smtClean="0">
                <a:latin typeface="Calibri" pitchFamily="34" charset="0"/>
                <a:cs typeface="Calibri" pitchFamily="34" charset="0"/>
              </a:rPr>
              <a:t>Donors - </a:t>
            </a:r>
            <a:r>
              <a:rPr lang="id-ID" sz="2400" dirty="0" smtClean="0">
                <a:latin typeface="Calibri" pitchFamily="34" charset="0"/>
                <a:cs typeface="Calibri" pitchFamily="34" charset="0"/>
              </a:rPr>
              <a:t>Walton Family Foundatio</a:t>
            </a:r>
            <a:r>
              <a:rPr lang="en-US" sz="2400" dirty="0" smtClean="0">
                <a:latin typeface="Calibri" pitchFamily="34" charset="0"/>
                <a:cs typeface="Calibri" pitchFamily="34" charset="0"/>
              </a:rPr>
              <a:t>n, </a:t>
            </a:r>
            <a:r>
              <a:rPr lang="id-ID" sz="2400" dirty="0" smtClean="0">
                <a:latin typeface="Calibri" pitchFamily="34" charset="0"/>
                <a:cs typeface="Calibri" pitchFamily="34" charset="0"/>
              </a:rPr>
              <a:t>David and Lucile Packard Foundation</a:t>
            </a:r>
            <a:r>
              <a:rPr lang="en-US" sz="2400" dirty="0" smtClean="0">
                <a:latin typeface="Calibri" pitchFamily="34" charset="0"/>
                <a:cs typeface="Calibri" pitchFamily="34" charset="0"/>
              </a:rPr>
              <a:t>, USAID, private donors </a:t>
            </a:r>
          </a:p>
          <a:p>
            <a:pPr marL="0" indent="0">
              <a:buNone/>
            </a:pPr>
            <a:endParaRPr lang="en-US" sz="2400" dirty="0">
              <a:latin typeface="Calibri" pitchFamily="34" charset="0"/>
              <a:cs typeface="Calibri" pitchFamily="34" charset="0"/>
            </a:endParaRPr>
          </a:p>
        </p:txBody>
      </p:sp>
      <p:sp>
        <p:nvSpPr>
          <p:cNvPr id="4" name="TextBox 3"/>
          <p:cNvSpPr txBox="1"/>
          <p:nvPr/>
        </p:nvSpPr>
        <p:spPr>
          <a:xfrm>
            <a:off x="961464" y="6282453"/>
            <a:ext cx="4424666" cy="523220"/>
          </a:xfrm>
          <a:prstGeom prst="rect">
            <a:avLst/>
          </a:prstGeom>
          <a:noFill/>
        </p:spPr>
        <p:txBody>
          <a:bodyPr wrap="square" rtlCol="0">
            <a:spAutoFit/>
          </a:bodyPr>
          <a:lstStyle/>
          <a:p>
            <a:pPr algn="r"/>
            <a:r>
              <a:rPr lang="en-US" sz="2800" i="1" dirty="0" smtClean="0">
                <a:solidFill>
                  <a:schemeClr val="bg1"/>
                </a:solidFill>
              </a:rPr>
              <a:t>Email: purwanto@tnc.org</a:t>
            </a:r>
            <a:endParaRPr lang="en-US" sz="2800" i="1" dirty="0">
              <a:solidFill>
                <a:schemeClr val="bg1"/>
              </a:solidFill>
            </a:endParaRPr>
          </a:p>
        </p:txBody>
      </p:sp>
    </p:spTree>
    <p:extLst>
      <p:ext uri="{BB962C8B-B14F-4D97-AF65-F5344CB8AC3E}">
        <p14:creationId xmlns:p14="http://schemas.microsoft.com/office/powerpoint/2010/main" val="237752507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CTC_TNC New Logo 07">
  <a:themeElements>
    <a:clrScheme name="1_CTC_TNC New Logo 07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TC_TNC New Logo 07">
      <a:majorFont>
        <a:latin typeface="Oakleaf"/>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CTC_TNC New Logo 07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TC_TNC New Logo 07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TC_TNC New Logo 07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TC_TNC New Logo 07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TC_TNC New Logo 07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TC_TNC New Logo 07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TC_TNC New Logo 07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TC_TNC New Logo 07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TC_TNC New Logo 07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TC_TNC New Logo 07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TC_TNC New Logo 07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TC_TNC New Logo 07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14696</TotalTime>
  <Words>1174</Words>
  <Application>Microsoft Office PowerPoint</Application>
  <PresentationFormat>On-screen Show (4:3)</PresentationFormat>
  <Paragraphs>106</Paragraphs>
  <Slides>17</Slides>
  <Notes>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1_CTC_TNC New Logo 07</vt:lpstr>
      <vt:lpstr>PowerPoint Presentation</vt:lpstr>
      <vt:lpstr>PowerPoint Presentation</vt:lpstr>
      <vt:lpstr>Coral Triangle</vt:lpstr>
      <vt:lpstr>Bird’s Head Seascape MPAs Network</vt:lpstr>
      <vt:lpstr>MCA in Misool, Raja Ampat</vt:lpstr>
      <vt:lpstr>MCA in Misool, Raja Ampat</vt:lpstr>
      <vt:lpstr>Assessing effectiveness of MCA in Raja Ampat</vt:lpstr>
      <vt:lpstr>Enforcement within MCA area</vt:lpstr>
      <vt:lpstr>Increasing fish biomass within MCA area</vt:lpstr>
      <vt:lpstr>Increasing fish biomass within MCA area</vt:lpstr>
      <vt:lpstr>Increasing fish biomass within MCA area</vt:lpstr>
      <vt:lpstr>Increasing sharks within MCA area</vt:lpstr>
      <vt:lpstr>MPAs across Indonesia</vt:lpstr>
      <vt:lpstr>MCA study in Indonesia </vt:lpstr>
      <vt:lpstr>MCAs across Indonesia</vt:lpstr>
      <vt:lpstr>Conclusion</vt:lpstr>
      <vt:lpstr>Thanks…</vt:lpstr>
    </vt:vector>
  </TitlesOfParts>
  <Company>Nuclear Energy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Bill Britt</dc:creator>
  <cp:lastModifiedBy>purwanto</cp:lastModifiedBy>
  <cp:revision>678</cp:revision>
  <dcterms:created xsi:type="dcterms:W3CDTF">2002-12-14T17:41:30Z</dcterms:created>
  <dcterms:modified xsi:type="dcterms:W3CDTF">2012-07-08T02:06:04Z</dcterms:modified>
</cp:coreProperties>
</file>